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14"/>
  </p:notesMasterIdLst>
  <p:handoutMasterIdLst>
    <p:handoutMasterId r:id="rId15"/>
  </p:handoutMasterIdLst>
  <p:sldIdLst>
    <p:sldId id="256" r:id="rId5"/>
    <p:sldId id="257" r:id="rId6"/>
    <p:sldId id="268" r:id="rId7"/>
    <p:sldId id="272" r:id="rId8"/>
    <p:sldId id="273" r:id="rId9"/>
    <p:sldId id="270" r:id="rId10"/>
    <p:sldId id="271" r:id="rId11"/>
    <p:sldId id="269" r:id="rId12"/>
    <p:sldId id="27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88" userDrawn="1">
          <p15:clr>
            <a:srgbClr val="A4A3A4"/>
          </p15:clr>
        </p15:guide>
        <p15:guide id="2" pos="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7D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napToObjects="1" showGuides="1">
      <p:cViewPr varScale="1">
        <p:scale>
          <a:sx n="86" d="100"/>
          <a:sy n="86" d="100"/>
        </p:scale>
        <p:origin x="562" y="58"/>
      </p:cViewPr>
      <p:guideLst>
        <p:guide orient="horz" pos="3688"/>
        <p:guide pos="3824"/>
      </p:guideLst>
    </p:cSldViewPr>
  </p:slideViewPr>
  <p:notesTextViewPr>
    <p:cViewPr>
      <p:scale>
        <a:sx n="100" d="100"/>
        <a:sy n="100" d="100"/>
      </p:scale>
      <p:origin x="0" y="0"/>
    </p:cViewPr>
  </p:notesTextViewPr>
  <p:notesViewPr>
    <p:cSldViewPr snapToGrid="0" snapToObject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1B6064-D11E-D74C-8AC7-C2FF936F3EAA}" type="datetimeFigureOut">
              <a:rPr lang="en-US" smtClean="0"/>
              <a:t>6/14/2021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7D645E-A7F3-0344-84A1-F1443756DD58}" type="slidenum">
              <a:rPr lang="en-US" smtClean="0"/>
              <a:t>‹#›</a:t>
            </a:fld>
            <a:endParaRPr lang="en-US" dirty="0"/>
          </a:p>
        </p:txBody>
      </p:sp>
    </p:spTree>
    <p:extLst>
      <p:ext uri="{BB962C8B-B14F-4D97-AF65-F5344CB8AC3E}">
        <p14:creationId xmlns:p14="http://schemas.microsoft.com/office/powerpoint/2010/main" val="13559461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B502E-8972-7F4B-9529-53F4AE3E4333}" type="datetimeFigureOut">
              <a:rPr lang="en-US" smtClean="0"/>
              <a:t>6/14/2021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F6C6E-326E-4945-8517-3BE5F425C4A1}" type="slidenum">
              <a:rPr lang="en-US" smtClean="0"/>
              <a:t>‹#›</a:t>
            </a:fld>
            <a:endParaRPr lang="en-US" dirty="0"/>
          </a:p>
        </p:txBody>
      </p:sp>
    </p:spTree>
    <p:extLst>
      <p:ext uri="{BB962C8B-B14F-4D97-AF65-F5344CB8AC3E}">
        <p14:creationId xmlns:p14="http://schemas.microsoft.com/office/powerpoint/2010/main" val="1500286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Acknowledge that I am only representing the work of many others in the City whose experience as people of color provides the authentic wisdom of the activities talked about in this presentation.  </a:t>
            </a:r>
          </a:p>
          <a:p>
            <a:endParaRPr lang="en-US" dirty="0"/>
          </a:p>
          <a:p>
            <a:r>
              <a:rPr lang="en-US" dirty="0"/>
              <a:t>Acknowledge that this work is being done on the ancestral lands of the Duwamish tribe and other native clans. </a:t>
            </a:r>
          </a:p>
          <a:p>
            <a:endParaRPr lang="en-US" dirty="0"/>
          </a:p>
          <a:p>
            <a:r>
              <a:rPr lang="en-US" dirty="0"/>
              <a:t>Acknowledge that Equity and Inclusion also spans, race, ethnicity, country of heritage, age and experience, regionality, preferred language, being a person with a disability, religious or value based practice, gender identity and/or expression, and family of origin or choice.  Forgive what I missed; but it is about who we are by our choice. </a:t>
            </a:r>
          </a:p>
        </p:txBody>
      </p:sp>
      <p:sp>
        <p:nvSpPr>
          <p:cNvPr id="4" name="Slide Number Placeholder 3"/>
          <p:cNvSpPr>
            <a:spLocks noGrp="1"/>
          </p:cNvSpPr>
          <p:nvPr>
            <p:ph type="sldNum" sz="quarter" idx="5"/>
          </p:nvPr>
        </p:nvSpPr>
        <p:spPr/>
        <p:txBody>
          <a:bodyPr/>
          <a:lstStyle/>
          <a:p>
            <a:fld id="{142F6C6E-326E-4945-8517-3BE5F425C4A1}" type="slidenum">
              <a:rPr lang="en-US" smtClean="0"/>
              <a:t>1</a:t>
            </a:fld>
            <a:endParaRPr lang="en-US" dirty="0"/>
          </a:p>
        </p:txBody>
      </p:sp>
    </p:spTree>
    <p:extLst>
      <p:ext uri="{BB962C8B-B14F-4D97-AF65-F5344CB8AC3E}">
        <p14:creationId xmlns:p14="http://schemas.microsoft.com/office/powerpoint/2010/main" val="932066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2F6C6E-326E-4945-8517-3BE5F425C4A1}" type="slidenum">
              <a:rPr lang="en-US" smtClean="0"/>
              <a:t>2</a:t>
            </a:fld>
            <a:endParaRPr lang="en-US" dirty="0"/>
          </a:p>
        </p:txBody>
      </p:sp>
    </p:spTree>
    <p:extLst>
      <p:ext uri="{BB962C8B-B14F-4D97-AF65-F5344CB8AC3E}">
        <p14:creationId xmlns:p14="http://schemas.microsoft.com/office/powerpoint/2010/main" val="32140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Times New Roman" panose="02020603050405020304" pitchFamily="18" charset="0"/>
              </a:rPr>
              <a:t>EDI fund funds:</a:t>
            </a:r>
          </a:p>
          <a:p>
            <a:r>
              <a:rPr lang="en-US" sz="1200" dirty="0">
                <a:effectLst/>
                <a:latin typeface="Calibri" panose="020F0502020204030204" pitchFamily="34" charset="0"/>
                <a:ea typeface="Times New Roman" panose="02020603050405020304" pitchFamily="18" charset="0"/>
              </a:rPr>
              <a:t>new economic opportunities</a:t>
            </a:r>
          </a:p>
          <a:p>
            <a:r>
              <a:rPr lang="en-US" sz="1200" dirty="0">
                <a:effectLst/>
                <a:latin typeface="Calibri" panose="020F0502020204030204" pitchFamily="34" charset="0"/>
                <a:ea typeface="Times New Roman" panose="02020603050405020304" pitchFamily="18" charset="0"/>
              </a:rPr>
              <a:t>improving educational outcomes, </a:t>
            </a:r>
          </a:p>
          <a:p>
            <a:r>
              <a:rPr lang="en-US" sz="1200" dirty="0">
                <a:effectLst/>
                <a:latin typeface="Calibri" panose="020F0502020204030204" pitchFamily="34" charset="0"/>
                <a:ea typeface="Times New Roman" panose="02020603050405020304" pitchFamily="18" charset="0"/>
              </a:rPr>
              <a:t>responding to the economic impacts of COVID-19</a:t>
            </a:r>
          </a:p>
          <a:p>
            <a:endParaRPr lang="en-US" dirty="0">
              <a:latin typeface="Calibri" panose="020F0502020204030204" pitchFamily="34" charset="0"/>
              <a:ea typeface="Times New Roman" panose="02020603050405020304" pitchFamily="18" charset="0"/>
            </a:endParaRPr>
          </a:p>
          <a:p>
            <a:r>
              <a:rPr lang="en-US" sz="1200" dirty="0">
                <a:effectLst/>
                <a:latin typeface="Calibri" panose="020F0502020204030204" pitchFamily="34" charset="0"/>
                <a:ea typeface="Times New Roman" panose="02020603050405020304" pitchFamily="18" charset="0"/>
              </a:rPr>
              <a:t>For the 2021 EDI funding round, approximately $6.8 million (including CDBG) is available to organizations working on anti-displacement efforts in high displacement risk neighborhoods, with a continued emphasis on serving BIPOC communities that have been targeted by systemic and institutional racism. The funds will be used for organizational capacity building, property acquisition, and capital expenses.  See website for the following details:</a:t>
            </a:r>
            <a:endParaRPr lang="en-US" dirty="0"/>
          </a:p>
        </p:txBody>
      </p:sp>
      <p:sp>
        <p:nvSpPr>
          <p:cNvPr id="4" name="Slide Number Placeholder 3"/>
          <p:cNvSpPr>
            <a:spLocks noGrp="1"/>
          </p:cNvSpPr>
          <p:nvPr>
            <p:ph type="sldNum" sz="quarter" idx="5"/>
          </p:nvPr>
        </p:nvSpPr>
        <p:spPr/>
        <p:txBody>
          <a:bodyPr/>
          <a:lstStyle/>
          <a:p>
            <a:fld id="{142F6C6E-326E-4945-8517-3BE5F425C4A1}" type="slidenum">
              <a:rPr lang="en-US" smtClean="0"/>
              <a:t>3</a:t>
            </a:fld>
            <a:endParaRPr lang="en-US" dirty="0"/>
          </a:p>
        </p:txBody>
      </p:sp>
    </p:spTree>
    <p:extLst>
      <p:ext uri="{BB962C8B-B14F-4D97-AF65-F5344CB8AC3E}">
        <p14:creationId xmlns:p14="http://schemas.microsoft.com/office/powerpoint/2010/main" val="1736840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Times New Roman" panose="02020603050405020304" pitchFamily="18" charset="0"/>
              </a:rPr>
              <a:t>EDI fund funds:</a:t>
            </a:r>
          </a:p>
          <a:p>
            <a:r>
              <a:rPr lang="en-US" sz="1200" dirty="0">
                <a:effectLst/>
                <a:latin typeface="Calibri" panose="020F0502020204030204" pitchFamily="34" charset="0"/>
                <a:ea typeface="Times New Roman" panose="02020603050405020304" pitchFamily="18" charset="0"/>
              </a:rPr>
              <a:t>new economic opportunities</a:t>
            </a:r>
          </a:p>
          <a:p>
            <a:r>
              <a:rPr lang="en-US" sz="1200" dirty="0">
                <a:effectLst/>
                <a:latin typeface="Calibri" panose="020F0502020204030204" pitchFamily="34" charset="0"/>
                <a:ea typeface="Times New Roman" panose="02020603050405020304" pitchFamily="18" charset="0"/>
              </a:rPr>
              <a:t>improving educational outcomes, </a:t>
            </a:r>
          </a:p>
          <a:p>
            <a:r>
              <a:rPr lang="en-US" sz="1200" dirty="0">
                <a:effectLst/>
                <a:latin typeface="Calibri" panose="020F0502020204030204" pitchFamily="34" charset="0"/>
                <a:ea typeface="Times New Roman" panose="02020603050405020304" pitchFamily="18" charset="0"/>
              </a:rPr>
              <a:t>responding to the economic impacts of COVID-19</a:t>
            </a:r>
          </a:p>
          <a:p>
            <a:endParaRPr lang="en-US" dirty="0">
              <a:latin typeface="Calibri" panose="020F0502020204030204" pitchFamily="34" charset="0"/>
              <a:ea typeface="Times New Roman" panose="02020603050405020304" pitchFamily="18" charset="0"/>
            </a:endParaRPr>
          </a:p>
          <a:p>
            <a:r>
              <a:rPr lang="en-US" sz="1200" dirty="0">
                <a:effectLst/>
                <a:latin typeface="Calibri" panose="020F0502020204030204" pitchFamily="34" charset="0"/>
                <a:ea typeface="Times New Roman" panose="02020603050405020304" pitchFamily="18" charset="0"/>
              </a:rPr>
              <a:t>For the 2021 EDI funding round, approximately $6.8 million (including CDBG) is available to organizations working on anti-displacement efforts in high displacement risk neighborhoods, with a continued emphasis on serving BIPOC communities that have been targeted by systemic and institutional racism. The funds will be used for organizational capacity building, property acquisition, and capital expenses.  See website for the following details:</a:t>
            </a:r>
            <a:endParaRPr lang="en-US" dirty="0"/>
          </a:p>
        </p:txBody>
      </p:sp>
      <p:sp>
        <p:nvSpPr>
          <p:cNvPr id="4" name="Slide Number Placeholder 3"/>
          <p:cNvSpPr>
            <a:spLocks noGrp="1"/>
          </p:cNvSpPr>
          <p:nvPr>
            <p:ph type="sldNum" sz="quarter" idx="5"/>
          </p:nvPr>
        </p:nvSpPr>
        <p:spPr/>
        <p:txBody>
          <a:bodyPr/>
          <a:lstStyle/>
          <a:p>
            <a:fld id="{142F6C6E-326E-4945-8517-3BE5F425C4A1}" type="slidenum">
              <a:rPr lang="en-US" smtClean="0"/>
              <a:t>4</a:t>
            </a:fld>
            <a:endParaRPr lang="en-US" dirty="0"/>
          </a:p>
        </p:txBody>
      </p:sp>
    </p:spTree>
    <p:extLst>
      <p:ext uri="{BB962C8B-B14F-4D97-AF65-F5344CB8AC3E}">
        <p14:creationId xmlns:p14="http://schemas.microsoft.com/office/powerpoint/2010/main" val="3542373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SzPts val="1000"/>
              <a:buNone/>
            </a:pPr>
            <a:r>
              <a:rPr lang="en-US" sz="1200" dirty="0">
                <a:effectLst/>
                <a:latin typeface="Calibri" panose="020F0502020204030204" pitchFamily="34" charset="0"/>
                <a:ea typeface="Times New Roman" panose="02020603050405020304" pitchFamily="18" charset="0"/>
                <a:cs typeface="Calibri" panose="020F0502020204030204" pitchFamily="34" charset="0"/>
              </a:rPr>
              <a:t>For several years, community organizations requested that the City of Seattle Office of Housing (OH) and the Seattle Office for Civil Rights (SOCR) implement a community preference policy to help address displacement and advance racial equity. In February 2019, Mayor Durkan issued Executive Order 2019-02: Actions to Increase Affordability and Address Residential Displacement, which included a policy to allow community preference in high risk of displacement neighborhoods. The OH Administrative &amp; Financial Plan further outlined the permissive community preference policy for City-funded rental and homeownership housing located in high risk of displacement areas that intends to affirmatively further fair housing, address displacement, and foster and sustain inclusive communities. Community preference allows housing developments to prioritize certain applicants when leasing or selling units in communities at high risk of displacement.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142F6C6E-326E-4945-8517-3BE5F425C4A1}" type="slidenum">
              <a:rPr lang="en-US" smtClean="0"/>
              <a:t>5</a:t>
            </a:fld>
            <a:endParaRPr lang="en-US" dirty="0"/>
          </a:p>
        </p:txBody>
      </p:sp>
    </p:spTree>
    <p:extLst>
      <p:ext uri="{BB962C8B-B14F-4D97-AF65-F5344CB8AC3E}">
        <p14:creationId xmlns:p14="http://schemas.microsoft.com/office/powerpoint/2010/main" val="1717285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pening screen">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52B64D74-1439-4D2F-BB3E-453D2F495E15}"/>
              </a:ext>
            </a:extLst>
          </p:cNvPr>
          <p:cNvPicPr>
            <a:picLocks noChangeAspect="1"/>
          </p:cNvPicPr>
          <p:nvPr userDrawn="1"/>
        </p:nvPicPr>
        <p:blipFill>
          <a:blip r:embed="rId2"/>
          <a:stretch>
            <a:fillRect/>
          </a:stretch>
        </p:blipFill>
        <p:spPr>
          <a:xfrm>
            <a:off x="2521942" y="2286000"/>
            <a:ext cx="7148116" cy="2286000"/>
          </a:xfrm>
          <a:prstGeom prst="rect">
            <a:avLst/>
          </a:prstGeom>
        </p:spPr>
      </p:pic>
    </p:spTree>
    <p:extLst>
      <p:ext uri="{BB962C8B-B14F-4D97-AF65-F5344CB8AC3E}">
        <p14:creationId xmlns:p14="http://schemas.microsoft.com/office/powerpoint/2010/main" val="243455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SEATTLE HUMAN SERVICES </a:t>
            </a:r>
          </a:p>
        </p:txBody>
      </p:sp>
      <p:sp>
        <p:nvSpPr>
          <p:cNvPr id="4" name="Slide Number Placeholder 3"/>
          <p:cNvSpPr>
            <a:spLocks noGrp="1"/>
          </p:cNvSpPr>
          <p:nvPr>
            <p:ph type="sldNum" sz="quarter" idx="11"/>
          </p:nvPr>
        </p:nvSpPr>
        <p:spPr/>
        <p:txBody>
          <a:bodyPr/>
          <a:lstStyle/>
          <a:p>
            <a:fld id="{641477C0-A936-2F4C-8491-604A441A569F}" type="slidenum">
              <a:rPr lang="en-US" smtClean="0"/>
              <a:pPr/>
              <a:t>‹#›</a:t>
            </a:fld>
            <a:endParaRPr lang="en-US" dirty="0"/>
          </a:p>
        </p:txBody>
      </p:sp>
      <p:sp>
        <p:nvSpPr>
          <p:cNvPr id="5" name="Rectangle 4"/>
          <p:cNvSpPr/>
          <p:nvPr/>
        </p:nvSpPr>
        <p:spPr>
          <a:xfrm>
            <a:off x="890150" y="620636"/>
            <a:ext cx="10335503" cy="524359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1260421" y="1518168"/>
            <a:ext cx="9586817" cy="4143921"/>
          </a:xfrm>
        </p:spPr>
        <p:txBody>
          <a:bodyPr>
            <a:noAutofit/>
          </a:bodyPr>
          <a:lstStyle>
            <a:lvl1pPr>
              <a:lnSpc>
                <a:spcPts val="6500"/>
              </a:lnSpc>
              <a:defRPr sz="65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42505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4400"/>
              </a:lnSpc>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SEATTLE HUMAN SERVICES </a:t>
            </a:r>
          </a:p>
        </p:txBody>
      </p:sp>
      <p:sp>
        <p:nvSpPr>
          <p:cNvPr id="5" name="Slide Number Placeholder 4"/>
          <p:cNvSpPr>
            <a:spLocks noGrp="1"/>
          </p:cNvSpPr>
          <p:nvPr>
            <p:ph type="sldNum" sz="quarter" idx="12"/>
          </p:nvPr>
        </p:nvSpPr>
        <p:spPr/>
        <p:txBody>
          <a:bodyPr/>
          <a:lstStyle/>
          <a:p>
            <a:fld id="{641477C0-A936-2F4C-8491-604A441A569F}" type="slidenum">
              <a:rPr lang="en-US" smtClean="0"/>
              <a:t>‹#›</a:t>
            </a:fld>
            <a:endParaRPr lang="en-US" dirty="0"/>
          </a:p>
        </p:txBody>
      </p:sp>
    </p:spTree>
    <p:extLst>
      <p:ext uri="{BB962C8B-B14F-4D97-AF65-F5344CB8AC3E}">
        <p14:creationId xmlns:p14="http://schemas.microsoft.com/office/powerpoint/2010/main" val="4228161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header with imag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SEATTLE HUMAN SERVICES </a:t>
            </a:r>
          </a:p>
        </p:txBody>
      </p:sp>
      <p:sp>
        <p:nvSpPr>
          <p:cNvPr id="4" name="Slide Number Placeholder 3"/>
          <p:cNvSpPr>
            <a:spLocks noGrp="1"/>
          </p:cNvSpPr>
          <p:nvPr>
            <p:ph type="sldNum" sz="quarter" idx="11"/>
          </p:nvPr>
        </p:nvSpPr>
        <p:spPr/>
        <p:txBody>
          <a:bodyPr/>
          <a:lstStyle/>
          <a:p>
            <a:fld id="{641477C0-A936-2F4C-8491-604A441A569F}" type="slidenum">
              <a:rPr lang="en-US" smtClean="0"/>
              <a:pPr/>
              <a:t>‹#›</a:t>
            </a:fld>
            <a:endParaRPr lang="en-US" dirty="0"/>
          </a:p>
        </p:txBody>
      </p:sp>
      <p:sp>
        <p:nvSpPr>
          <p:cNvPr id="5" name="Title 1"/>
          <p:cNvSpPr>
            <a:spLocks noGrp="1"/>
          </p:cNvSpPr>
          <p:nvPr>
            <p:ph type="title" hasCustomPrompt="1"/>
          </p:nvPr>
        </p:nvSpPr>
        <p:spPr>
          <a:xfrm>
            <a:off x="963084" y="687473"/>
            <a:ext cx="10301816" cy="1250815"/>
          </a:xfrm>
        </p:spPr>
        <p:txBody>
          <a:bodyPr anchor="b" anchorCtr="0">
            <a:noAutofit/>
          </a:bodyPr>
          <a:lstStyle>
            <a:lvl1pPr algn="l">
              <a:lnSpc>
                <a:spcPts val="4700"/>
              </a:lnSpc>
              <a:defRPr sz="4700" b="1" cap="none"/>
            </a:lvl1pPr>
          </a:lstStyle>
          <a:p>
            <a:r>
              <a:rPr lang="en-US" dirty="0"/>
              <a:t>Click To Edit Master Title Style</a:t>
            </a:r>
          </a:p>
        </p:txBody>
      </p:sp>
      <p:sp>
        <p:nvSpPr>
          <p:cNvPr id="7" name="Picture Placeholder 6"/>
          <p:cNvSpPr>
            <a:spLocks noGrp="1"/>
          </p:cNvSpPr>
          <p:nvPr>
            <p:ph type="pic" sz="quarter" idx="12"/>
          </p:nvPr>
        </p:nvSpPr>
        <p:spPr>
          <a:xfrm>
            <a:off x="929399" y="2282022"/>
            <a:ext cx="10335503" cy="3572678"/>
          </a:xfrm>
        </p:spPr>
        <p:txBody>
          <a:bodyPr/>
          <a:lstStyle/>
          <a:p>
            <a:r>
              <a:rPr lang="en-US" dirty="0"/>
              <a:t>Click icon to add picture</a:t>
            </a:r>
          </a:p>
        </p:txBody>
      </p:sp>
    </p:spTree>
    <p:extLst>
      <p:ext uri="{BB962C8B-B14F-4D97-AF65-F5344CB8AC3E}">
        <p14:creationId xmlns:p14="http://schemas.microsoft.com/office/powerpoint/2010/main" val="3589822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dirty="0"/>
              <a:t>SEATTLE HUMAN SERVICES </a:t>
            </a:r>
          </a:p>
        </p:txBody>
      </p:sp>
      <p:sp>
        <p:nvSpPr>
          <p:cNvPr id="4" name="Slide Number Placeholder 3"/>
          <p:cNvSpPr>
            <a:spLocks noGrp="1"/>
          </p:cNvSpPr>
          <p:nvPr>
            <p:ph type="sldNum" sz="quarter" idx="11"/>
          </p:nvPr>
        </p:nvSpPr>
        <p:spPr/>
        <p:txBody>
          <a:bodyPr/>
          <a:lstStyle/>
          <a:p>
            <a:fld id="{641477C0-A936-2F4C-8491-604A441A569F}" type="slidenum">
              <a:rPr lang="en-US" smtClean="0"/>
              <a:pPr/>
              <a:t>‹#›</a:t>
            </a:fld>
            <a:endParaRPr lang="en-US" dirty="0"/>
          </a:p>
        </p:txBody>
      </p:sp>
    </p:spTree>
    <p:extLst>
      <p:ext uri="{BB962C8B-B14F-4D97-AF65-F5344CB8AC3E}">
        <p14:creationId xmlns:p14="http://schemas.microsoft.com/office/powerpoint/2010/main" val="426970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hart and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929399" y="1040753"/>
            <a:ext cx="3691287" cy="2071963"/>
          </a:xfrm>
        </p:spPr>
        <p:txBody>
          <a:bodyPr anchor="b">
            <a:noAutofit/>
          </a:bodyPr>
          <a:lstStyle>
            <a:lvl1pPr algn="l">
              <a:lnSpc>
                <a:spcPts val="3200"/>
              </a:lnSpc>
              <a:defRPr sz="3000" b="1"/>
            </a:lvl1pPr>
          </a:lstStyle>
          <a:p>
            <a:r>
              <a:rPr lang="en-US"/>
              <a:t>Click to edit Master title style</a:t>
            </a:r>
            <a:endParaRPr lang="en-US" dirty="0"/>
          </a:p>
        </p:txBody>
      </p:sp>
      <p:sp>
        <p:nvSpPr>
          <p:cNvPr id="3" name="Content Placeholder 2"/>
          <p:cNvSpPr>
            <a:spLocks noGrp="1"/>
          </p:cNvSpPr>
          <p:nvPr>
            <p:ph idx="1"/>
          </p:nvPr>
        </p:nvSpPr>
        <p:spPr>
          <a:xfrm>
            <a:off x="4766735" y="1040753"/>
            <a:ext cx="6498167" cy="4821846"/>
          </a:xfrm>
          <a:noFill/>
          <a:ln>
            <a:no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399" y="3399162"/>
            <a:ext cx="3691287" cy="2463436"/>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SEATTLE HUMAN SERVICES </a:t>
            </a:r>
          </a:p>
        </p:txBody>
      </p:sp>
      <p:sp>
        <p:nvSpPr>
          <p:cNvPr id="7" name="Slide Number Placeholder 6"/>
          <p:cNvSpPr>
            <a:spLocks noGrp="1"/>
          </p:cNvSpPr>
          <p:nvPr>
            <p:ph type="sldNum" sz="quarter" idx="12"/>
          </p:nvPr>
        </p:nvSpPr>
        <p:spPr/>
        <p:txBody>
          <a:bodyPr/>
          <a:lstStyle/>
          <a:p>
            <a:fld id="{641477C0-A936-2F4C-8491-604A441A569F}" type="slidenum">
              <a:rPr lang="en-US" smtClean="0"/>
              <a:t>‹#›</a:t>
            </a:fld>
            <a:endParaRPr lang="en-US" dirty="0"/>
          </a:p>
        </p:txBody>
      </p:sp>
    </p:spTree>
    <p:extLst>
      <p:ext uri="{BB962C8B-B14F-4D97-AF65-F5344CB8AC3E}">
        <p14:creationId xmlns:p14="http://schemas.microsoft.com/office/powerpoint/2010/main" val="29341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SEATTLE HUMAN SERVICES </a:t>
            </a:r>
          </a:p>
        </p:txBody>
      </p:sp>
      <p:sp>
        <p:nvSpPr>
          <p:cNvPr id="4" name="Slide Number Placeholder 3"/>
          <p:cNvSpPr>
            <a:spLocks noGrp="1"/>
          </p:cNvSpPr>
          <p:nvPr>
            <p:ph type="sldNum" sz="quarter" idx="11"/>
          </p:nvPr>
        </p:nvSpPr>
        <p:spPr/>
        <p:txBody>
          <a:bodyPr/>
          <a:lstStyle/>
          <a:p>
            <a:fld id="{641477C0-A936-2F4C-8491-604A441A569F}" type="slidenum">
              <a:rPr lang="en-US" smtClean="0"/>
              <a:pPr/>
              <a:t>‹#›</a:t>
            </a:fld>
            <a:endParaRPr lang="en-US" dirty="0"/>
          </a:p>
        </p:txBody>
      </p:sp>
      <p:sp>
        <p:nvSpPr>
          <p:cNvPr id="5" name="Rectangle 4"/>
          <p:cNvSpPr/>
          <p:nvPr/>
        </p:nvSpPr>
        <p:spPr>
          <a:xfrm>
            <a:off x="890150" y="620636"/>
            <a:ext cx="10335503" cy="5243591"/>
          </a:xfrm>
          <a:prstGeom prst="rect">
            <a:avLst/>
          </a:prstGeom>
          <a:solidFill>
            <a:srgbClr val="0F7D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2"/>
              </a:solidFill>
            </a:endParaRPr>
          </a:p>
        </p:txBody>
      </p:sp>
    </p:spTree>
    <p:extLst>
      <p:ext uri="{BB962C8B-B14F-4D97-AF65-F5344CB8AC3E}">
        <p14:creationId xmlns:p14="http://schemas.microsoft.com/office/powerpoint/2010/main" val="139560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0" name="Rectangle 9"/>
          <p:cNvSpPr/>
          <p:nvPr/>
        </p:nvSpPr>
        <p:spPr>
          <a:xfrm>
            <a:off x="914402" y="639734"/>
            <a:ext cx="10350500" cy="441127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2"/>
              </a:solidFill>
            </a:endParaRPr>
          </a:p>
        </p:txBody>
      </p:sp>
      <p:sp>
        <p:nvSpPr>
          <p:cNvPr id="2" name="Title 1"/>
          <p:cNvSpPr>
            <a:spLocks noGrp="1"/>
          </p:cNvSpPr>
          <p:nvPr>
            <p:ph type="ctrTitle" hasCustomPrompt="1"/>
          </p:nvPr>
        </p:nvSpPr>
        <p:spPr>
          <a:xfrm>
            <a:off x="1311346" y="1059854"/>
            <a:ext cx="9052095" cy="2694687"/>
          </a:xfrm>
        </p:spPr>
        <p:txBody>
          <a:bodyPr anchor="b" anchorCtr="0"/>
          <a:lstStyle>
            <a:lvl1pPr algn="l">
              <a:lnSpc>
                <a:spcPct val="100000"/>
              </a:lnSpc>
              <a:defRPr>
                <a:solidFill>
                  <a:schemeClr val="bg1"/>
                </a:solidFill>
              </a:defRPr>
            </a:lvl1pPr>
          </a:lstStyle>
          <a:p>
            <a:r>
              <a:rPr lang="en-US" dirty="0"/>
              <a:t>Click to edit </a:t>
            </a:r>
            <a:br>
              <a:rPr lang="en-US" dirty="0"/>
            </a:br>
            <a:r>
              <a:rPr lang="en-US" dirty="0"/>
              <a:t>Master title style- </a:t>
            </a:r>
            <a:br>
              <a:rPr lang="en-US" dirty="0"/>
            </a:br>
            <a:r>
              <a:rPr lang="en-US" dirty="0"/>
              <a:t>No more then 3 lines for a headline</a:t>
            </a:r>
          </a:p>
        </p:txBody>
      </p:sp>
      <p:sp>
        <p:nvSpPr>
          <p:cNvPr id="3" name="Subtitle 2"/>
          <p:cNvSpPr>
            <a:spLocks noGrp="1"/>
          </p:cNvSpPr>
          <p:nvPr>
            <p:ph type="subTitle" idx="1" hasCustomPrompt="1"/>
          </p:nvPr>
        </p:nvSpPr>
        <p:spPr>
          <a:xfrm>
            <a:off x="1311346" y="3955052"/>
            <a:ext cx="9052095" cy="874244"/>
          </a:xfrm>
        </p:spPr>
        <p:txBody>
          <a:bodyPr>
            <a:normAutofit/>
          </a:bodyPr>
          <a:lstStyle>
            <a:lvl1pPr marL="0" indent="0" algn="l">
              <a:buNone/>
              <a:defRPr sz="22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 </a:t>
            </a:r>
          </a:p>
          <a:p>
            <a:r>
              <a:rPr lang="en-US" dirty="0"/>
              <a:t>no more then two lines for a subhead</a:t>
            </a:r>
          </a:p>
        </p:txBody>
      </p:sp>
      <p:pic>
        <p:nvPicPr>
          <p:cNvPr id="5" name="Picture 4" descr="Text&#10;&#10;Description automatically generated">
            <a:extLst>
              <a:ext uri="{FF2B5EF4-FFF2-40B4-BE49-F238E27FC236}">
                <a16:creationId xmlns:a16="http://schemas.microsoft.com/office/drawing/2014/main" id="{EBC634E2-EE10-496A-AECC-142C1FB98A94}"/>
              </a:ext>
            </a:extLst>
          </p:cNvPr>
          <p:cNvPicPr>
            <a:picLocks noChangeAspect="1"/>
          </p:cNvPicPr>
          <p:nvPr userDrawn="1"/>
        </p:nvPicPr>
        <p:blipFill>
          <a:blip r:embed="rId2"/>
          <a:stretch>
            <a:fillRect/>
          </a:stretch>
        </p:blipFill>
        <p:spPr>
          <a:xfrm>
            <a:off x="1316751" y="5178517"/>
            <a:ext cx="2573321" cy="822960"/>
          </a:xfrm>
          <a:prstGeom prst="rect">
            <a:avLst/>
          </a:prstGeom>
        </p:spPr>
      </p:pic>
    </p:spTree>
    <p:extLst>
      <p:ext uri="{BB962C8B-B14F-4D97-AF65-F5344CB8AC3E}">
        <p14:creationId xmlns:p14="http://schemas.microsoft.com/office/powerpoint/2010/main" val="21031084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929399" y="6356353"/>
            <a:ext cx="3860800" cy="365125"/>
          </a:xfrm>
        </p:spPr>
        <p:txBody>
          <a:bodyPr/>
          <a:lstStyle/>
          <a:p>
            <a:r>
              <a:rPr lang="en-US" dirty="0"/>
              <a:t>SEATTLE HUMAN SERVICES </a:t>
            </a:r>
          </a:p>
        </p:txBody>
      </p:sp>
      <p:sp>
        <p:nvSpPr>
          <p:cNvPr id="6" name="Slide Number Placeholder 5"/>
          <p:cNvSpPr>
            <a:spLocks noGrp="1"/>
          </p:cNvSpPr>
          <p:nvPr>
            <p:ph type="sldNum" sz="quarter" idx="12"/>
          </p:nvPr>
        </p:nvSpPr>
        <p:spPr>
          <a:xfrm>
            <a:off x="8394636" y="6356353"/>
            <a:ext cx="2844800" cy="365125"/>
          </a:xfrm>
        </p:spPr>
        <p:txBody>
          <a:bodyPr/>
          <a:lstStyle/>
          <a:p>
            <a:fld id="{641477C0-A936-2F4C-8491-604A441A569F}" type="slidenum">
              <a:rPr lang="en-US" smtClean="0"/>
              <a:t>‹#›</a:t>
            </a:fld>
            <a:endParaRPr lang="en-US" dirty="0"/>
          </a:p>
        </p:txBody>
      </p:sp>
      <p:sp>
        <p:nvSpPr>
          <p:cNvPr id="10" name="Text Placeholder 9"/>
          <p:cNvSpPr>
            <a:spLocks noGrp="1"/>
          </p:cNvSpPr>
          <p:nvPr>
            <p:ph type="body" sz="quarter" idx="14"/>
          </p:nvPr>
        </p:nvSpPr>
        <p:spPr>
          <a:xfrm>
            <a:off x="929397" y="2224732"/>
            <a:ext cx="10310040" cy="3639493"/>
          </a:xfrm>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929400" y="743336"/>
            <a:ext cx="10310037" cy="1347723"/>
          </a:xfrm>
        </p:spPr>
        <p:txBody>
          <a:bodyPr>
            <a:noAutofit/>
          </a:bodyPr>
          <a:lstStyle>
            <a:lvl1pPr algn="l">
              <a:defRPr b="1">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83766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aragraph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942131" y="620636"/>
            <a:ext cx="5716444" cy="5243591"/>
          </a:xfrm>
        </p:spPr>
        <p:txBody>
          <a:bodyPr anchor="ctr" anchorCtr="0"/>
          <a:lstStyle>
            <a:lvl1pPr algn="l">
              <a:lnSpc>
                <a:spcPct val="100000"/>
              </a:lnSpc>
              <a:defRPr/>
            </a:lvl1pPr>
          </a:lstStyle>
          <a:p>
            <a:r>
              <a:rPr lang="en-US"/>
              <a:t>Click to edit Master title style</a:t>
            </a:r>
            <a:endParaRPr lang="en-US" dirty="0"/>
          </a:p>
        </p:txBody>
      </p:sp>
      <p:sp>
        <p:nvSpPr>
          <p:cNvPr id="4" name="Footer Placeholder 3"/>
          <p:cNvSpPr>
            <a:spLocks noGrp="1"/>
          </p:cNvSpPr>
          <p:nvPr>
            <p:ph type="ftr" sz="quarter" idx="11"/>
          </p:nvPr>
        </p:nvSpPr>
        <p:spPr>
          <a:xfrm>
            <a:off x="942131" y="6356353"/>
            <a:ext cx="4901628" cy="365125"/>
          </a:xfrm>
        </p:spPr>
        <p:txBody>
          <a:bodyPr/>
          <a:lstStyle/>
          <a:p>
            <a:r>
              <a:rPr lang="en-US" dirty="0"/>
              <a:t>SEATTLE HUMAN SERVICES </a:t>
            </a:r>
          </a:p>
        </p:txBody>
      </p:sp>
      <p:sp>
        <p:nvSpPr>
          <p:cNvPr id="5" name="Slide Number Placeholder 4"/>
          <p:cNvSpPr>
            <a:spLocks noGrp="1"/>
          </p:cNvSpPr>
          <p:nvPr>
            <p:ph type="sldNum" sz="quarter" idx="12"/>
          </p:nvPr>
        </p:nvSpPr>
        <p:spPr/>
        <p:txBody>
          <a:bodyPr/>
          <a:lstStyle/>
          <a:p>
            <a:fld id="{641477C0-A936-2F4C-8491-604A441A569F}" type="slidenum">
              <a:rPr lang="en-US" smtClean="0"/>
              <a:t>‹#›</a:t>
            </a:fld>
            <a:endParaRPr lang="en-US" dirty="0"/>
          </a:p>
        </p:txBody>
      </p:sp>
      <p:sp>
        <p:nvSpPr>
          <p:cNvPr id="9" name="Picture Placeholder 8"/>
          <p:cNvSpPr>
            <a:spLocks noGrp="1"/>
          </p:cNvSpPr>
          <p:nvPr>
            <p:ph type="pic" sz="quarter" idx="13"/>
          </p:nvPr>
        </p:nvSpPr>
        <p:spPr>
          <a:xfrm>
            <a:off x="7027335" y="620635"/>
            <a:ext cx="4237567" cy="5243591"/>
          </a:xfrm>
        </p:spPr>
        <p:txBody>
          <a:bodyPr/>
          <a:lstStyle/>
          <a:p>
            <a:r>
              <a:rPr lang="en-US" dirty="0"/>
              <a:t>Click icon to add picture</a:t>
            </a:r>
          </a:p>
        </p:txBody>
      </p:sp>
    </p:spTree>
    <p:extLst>
      <p:ext uri="{BB962C8B-B14F-4D97-AF65-F5344CB8AC3E}">
        <p14:creationId xmlns:p14="http://schemas.microsoft.com/office/powerpoint/2010/main" val="371362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29401" y="743336"/>
            <a:ext cx="6060193" cy="1347723"/>
          </a:xfrm>
        </p:spPr>
        <p:txBody>
          <a:bodyPr>
            <a:noAutofit/>
          </a:bodyPr>
          <a:lstStyle>
            <a:lvl1pPr algn="l">
              <a:defRPr b="1">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929397" y="2262925"/>
            <a:ext cx="6060195" cy="35805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929397" y="6356353"/>
            <a:ext cx="3860800" cy="365125"/>
          </a:xfrm>
        </p:spPr>
        <p:txBody>
          <a:bodyPr anchor="ctr" anchorCtr="0"/>
          <a:lstStyle>
            <a:lvl1pPr algn="l">
              <a:defRPr/>
            </a:lvl1pPr>
          </a:lstStyle>
          <a:p>
            <a:r>
              <a:rPr lang="en-US" dirty="0"/>
              <a:t>SEATTLE HUMAN SERVICES </a:t>
            </a:r>
          </a:p>
        </p:txBody>
      </p:sp>
      <p:sp>
        <p:nvSpPr>
          <p:cNvPr id="7" name="Slide Number Placeholder 6"/>
          <p:cNvSpPr>
            <a:spLocks noGrp="1"/>
          </p:cNvSpPr>
          <p:nvPr>
            <p:ph type="sldNum" sz="quarter" idx="12"/>
          </p:nvPr>
        </p:nvSpPr>
        <p:spPr/>
        <p:txBody>
          <a:bodyPr/>
          <a:lstStyle/>
          <a:p>
            <a:fld id="{641477C0-A936-2F4C-8491-604A441A569F}" type="slidenum">
              <a:rPr lang="en-US" smtClean="0"/>
              <a:t>‹#›</a:t>
            </a:fld>
            <a:endParaRPr lang="en-US" dirty="0"/>
          </a:p>
        </p:txBody>
      </p:sp>
      <p:sp>
        <p:nvSpPr>
          <p:cNvPr id="9" name="Picture Placeholder 8"/>
          <p:cNvSpPr>
            <a:spLocks noGrp="1"/>
          </p:cNvSpPr>
          <p:nvPr>
            <p:ph type="pic" sz="quarter" idx="13"/>
          </p:nvPr>
        </p:nvSpPr>
        <p:spPr>
          <a:xfrm>
            <a:off x="7157512" y="743337"/>
            <a:ext cx="4135329" cy="2483959"/>
          </a:xfrm>
        </p:spPr>
        <p:txBody>
          <a:bodyPr/>
          <a:lstStyle/>
          <a:p>
            <a:r>
              <a:rPr lang="en-US" dirty="0"/>
              <a:t>Click icon to add picture</a:t>
            </a:r>
          </a:p>
        </p:txBody>
      </p:sp>
      <p:sp>
        <p:nvSpPr>
          <p:cNvPr id="16" name="Picture Placeholder 15"/>
          <p:cNvSpPr>
            <a:spLocks noGrp="1"/>
          </p:cNvSpPr>
          <p:nvPr>
            <p:ph type="pic" sz="quarter" idx="14"/>
          </p:nvPr>
        </p:nvSpPr>
        <p:spPr>
          <a:xfrm>
            <a:off x="7157510" y="3360741"/>
            <a:ext cx="4135329" cy="2482765"/>
          </a:xfrm>
        </p:spPr>
        <p:txBody>
          <a:bodyPr/>
          <a:lstStyle/>
          <a:p>
            <a:r>
              <a:rPr lang="en-US" dirty="0"/>
              <a:t>Click icon to add picture</a:t>
            </a:r>
          </a:p>
        </p:txBody>
      </p:sp>
    </p:spTree>
    <p:extLst>
      <p:ext uri="{BB962C8B-B14F-4D97-AF65-F5344CB8AC3E}">
        <p14:creationId xmlns:p14="http://schemas.microsoft.com/office/powerpoint/2010/main" val="376088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9399" y="274638"/>
            <a:ext cx="10335503" cy="1529974"/>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29399" y="1976479"/>
            <a:ext cx="4850703" cy="742644"/>
          </a:xfrm>
        </p:spPr>
        <p:txBody>
          <a:bodyPr anchor="t" anchorCtr="0"/>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29399" y="2893107"/>
            <a:ext cx="4850703" cy="2959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7556" y="1976479"/>
            <a:ext cx="4937347" cy="742644"/>
          </a:xfrm>
        </p:spPr>
        <p:txBody>
          <a:bodyPr anchor="t" anchorCtr="0"/>
          <a:lstStyle>
            <a:lvl1pPr marL="0" indent="0">
              <a:buNone/>
              <a:defRPr sz="15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7556" y="2893107"/>
            <a:ext cx="4937347" cy="29599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SEATTLE HUMAN SERVICES </a:t>
            </a:r>
          </a:p>
        </p:txBody>
      </p:sp>
      <p:sp>
        <p:nvSpPr>
          <p:cNvPr id="9" name="Slide Number Placeholder 8"/>
          <p:cNvSpPr>
            <a:spLocks noGrp="1"/>
          </p:cNvSpPr>
          <p:nvPr>
            <p:ph type="sldNum" sz="quarter" idx="12"/>
          </p:nvPr>
        </p:nvSpPr>
        <p:spPr/>
        <p:txBody>
          <a:bodyPr/>
          <a:lstStyle/>
          <a:p>
            <a:fld id="{641477C0-A936-2F4C-8491-604A441A569F}" type="slidenum">
              <a:rPr lang="en-US" smtClean="0"/>
              <a:t>‹#›</a:t>
            </a:fld>
            <a:endParaRPr lang="en-US" dirty="0"/>
          </a:p>
        </p:txBody>
      </p:sp>
    </p:spTree>
    <p:extLst>
      <p:ext uri="{BB962C8B-B14F-4D97-AF65-F5344CB8AC3E}">
        <p14:creationId xmlns:p14="http://schemas.microsoft.com/office/powerpoint/2010/main" val="1582890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1477C0-A936-2F4C-8491-604A441A569F}" type="slidenum">
              <a:rPr lang="en-US" smtClean="0"/>
              <a:t>‹#›</a:t>
            </a:fld>
            <a:endParaRPr lang="en-US" dirty="0"/>
          </a:p>
        </p:txBody>
      </p:sp>
      <p:sp>
        <p:nvSpPr>
          <p:cNvPr id="5" name="Footer Placeholder 7"/>
          <p:cNvSpPr>
            <a:spLocks noGrp="1"/>
          </p:cNvSpPr>
          <p:nvPr>
            <p:ph type="ftr" sz="quarter" idx="11"/>
          </p:nvPr>
        </p:nvSpPr>
        <p:spPr>
          <a:xfrm>
            <a:off x="929397" y="6356353"/>
            <a:ext cx="3860800" cy="365125"/>
          </a:xfrm>
        </p:spPr>
        <p:txBody>
          <a:bodyPr/>
          <a:lstStyle/>
          <a:p>
            <a:r>
              <a:rPr lang="en-US" dirty="0"/>
              <a:t>SEATTLE HUMAN SERVICES </a:t>
            </a:r>
          </a:p>
        </p:txBody>
      </p:sp>
    </p:spTree>
    <p:extLst>
      <p:ext uri="{BB962C8B-B14F-4D97-AF65-F5344CB8AC3E}">
        <p14:creationId xmlns:p14="http://schemas.microsoft.com/office/powerpoint/2010/main" val="884319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Header-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1623196"/>
            <a:ext cx="10363200" cy="4145780"/>
          </a:xfrm>
        </p:spPr>
        <p:txBody>
          <a:bodyPr anchor="b" anchorCtr="0">
            <a:noAutofit/>
          </a:bodyPr>
          <a:lstStyle>
            <a:lvl1pPr algn="l">
              <a:lnSpc>
                <a:spcPts val="6500"/>
              </a:lnSpc>
              <a:defRPr sz="6500" b="1" cap="none"/>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dirty="0"/>
              <a:t>SEATTLE HUMAN SERVICES </a:t>
            </a:r>
          </a:p>
        </p:txBody>
      </p:sp>
      <p:sp>
        <p:nvSpPr>
          <p:cNvPr id="6" name="Slide Number Placeholder 5"/>
          <p:cNvSpPr>
            <a:spLocks noGrp="1"/>
          </p:cNvSpPr>
          <p:nvPr>
            <p:ph type="sldNum" sz="quarter" idx="12"/>
          </p:nvPr>
        </p:nvSpPr>
        <p:spPr/>
        <p:txBody>
          <a:bodyPr/>
          <a:lstStyle/>
          <a:p>
            <a:fld id="{641477C0-A936-2F4C-8491-604A441A569F}" type="slidenum">
              <a:rPr lang="en-US" smtClean="0"/>
              <a:t>‹#›</a:t>
            </a:fld>
            <a:endParaRPr lang="en-US" dirty="0"/>
          </a:p>
        </p:txBody>
      </p:sp>
    </p:spTree>
    <p:extLst>
      <p:ext uri="{BB962C8B-B14F-4D97-AF65-F5344CB8AC3E}">
        <p14:creationId xmlns:p14="http://schemas.microsoft.com/office/powerpoint/2010/main" val="4188406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HSD color band med.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916569" y="6087007"/>
            <a:ext cx="10335505" cy="258387"/>
          </a:xfrm>
          <a:prstGeom prst="rect">
            <a:avLst/>
          </a:prstGeom>
        </p:spPr>
      </p:pic>
      <p:sp>
        <p:nvSpPr>
          <p:cNvPr id="2" name="Title Placeholder 1"/>
          <p:cNvSpPr>
            <a:spLocks noGrp="1"/>
          </p:cNvSpPr>
          <p:nvPr>
            <p:ph type="title"/>
          </p:nvPr>
        </p:nvSpPr>
        <p:spPr>
          <a:xfrm>
            <a:off x="929399" y="274640"/>
            <a:ext cx="10335503" cy="1635003"/>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929399" y="2148347"/>
            <a:ext cx="10335503" cy="371425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29397" y="6356353"/>
            <a:ext cx="38608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dirty="0"/>
              <a:t>SEATTLE HUMAN SERVICES </a:t>
            </a:r>
          </a:p>
        </p:txBody>
      </p:sp>
      <p:sp>
        <p:nvSpPr>
          <p:cNvPr id="6" name="Slide Number Placeholder 5"/>
          <p:cNvSpPr>
            <a:spLocks noGrp="1"/>
          </p:cNvSpPr>
          <p:nvPr>
            <p:ph type="sldNum" sz="quarter" idx="4"/>
          </p:nvPr>
        </p:nvSpPr>
        <p:spPr>
          <a:xfrm>
            <a:off x="8420100" y="6356353"/>
            <a:ext cx="28448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41477C0-A936-2F4C-8491-604A441A569F}" type="slidenum">
              <a:rPr lang="en-US" smtClean="0"/>
              <a:pPr/>
              <a:t>‹#›</a:t>
            </a:fld>
            <a:endParaRPr lang="en-US" dirty="0"/>
          </a:p>
        </p:txBody>
      </p:sp>
    </p:spTree>
    <p:extLst>
      <p:ext uri="{BB962C8B-B14F-4D97-AF65-F5344CB8AC3E}">
        <p14:creationId xmlns:p14="http://schemas.microsoft.com/office/powerpoint/2010/main" val="101573536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hf hdr="0" dt="0"/>
  <p:txStyles>
    <p:titleStyle>
      <a:lvl1pPr algn="l" defTabSz="457200" rtl="0" eaLnBrk="1" latinLnBrk="0" hangingPunct="1">
        <a:lnSpc>
          <a:spcPct val="100000"/>
        </a:lnSpc>
        <a:spcBef>
          <a:spcPct val="0"/>
        </a:spcBef>
        <a:buNone/>
        <a:defRPr sz="4400" b="1" kern="1200">
          <a:solidFill>
            <a:srgbClr val="0F7DC0"/>
          </a:solidFill>
          <a:latin typeface="+mj-lt"/>
          <a:ea typeface="+mj-ea"/>
          <a:cs typeface="+mj-cs"/>
        </a:defRPr>
      </a:lvl1pPr>
    </p:titleStyle>
    <p:bodyStyle>
      <a:lvl1pPr marL="228600" indent="-228600" algn="l" defTabSz="457200" rtl="0" eaLnBrk="1" latinLnBrk="0" hangingPunct="1">
        <a:lnSpc>
          <a:spcPct val="100000"/>
        </a:lnSpc>
        <a:spcBef>
          <a:spcPct val="20000"/>
        </a:spcBef>
        <a:buSzPct val="60000"/>
        <a:buFont typeface="Arial"/>
        <a:buChar char="•"/>
        <a:defRPr sz="3200" b="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SzPct val="80000"/>
        <a:buFont typeface="Arial"/>
        <a:buChar char="–"/>
        <a:defRPr sz="24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hyperlink" Target="http://www.seattle.gov/Documents/Departments/OPCD/OngoingInitiatives/EquitableDevelopmentInitiative/EDI2021RFP_AppendixB_ZoningPilot.pdf" TargetMode="External"/><Relationship Id="rId3" Type="http://schemas.openxmlformats.org/officeDocument/2006/relationships/hyperlink" Target="http://www.seattle.gov/opcd/ongoing-initiatives/equitable-development-initiative" TargetMode="External"/><Relationship Id="rId7" Type="http://schemas.openxmlformats.org/officeDocument/2006/relationships/hyperlink" Target="http://www.seattle.gov/Documents/Departments/OPCD/OngoingInitiatives/EquitableDevelopmentInitiative/EDI_RFP_AttachmentA.xls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seattle.gov/Documents/Departments/OPCD/OngoingInitiatives/EquitableDevelopmentInitiative/EDI2021RFP-Application.pdf" TargetMode="External"/><Relationship Id="rId5" Type="http://schemas.openxmlformats.org/officeDocument/2006/relationships/hyperlink" Target="http://www.seattle.gov/Documents/Departments/OPCD/OngoingInitiatives/EquitableDevelopmentInitiative/EDI2021RFPguidance.pdf" TargetMode="External"/><Relationship Id="rId4" Type="http://schemas.openxmlformats.org/officeDocument/2006/relationships/hyperlink" Target="mailto:michael.blumson@seattle.gov" TargetMode="External"/><Relationship Id="rId9" Type="http://schemas.openxmlformats.org/officeDocument/2006/relationships/hyperlink" Target="http://www.seattle.gov/Documents/Departments/OPCD/OngoingInitiatives/EquitableDevelopmentInitiative/EDI2021RFP_FAQ.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eattle.gov/Documents/Departments/HumanServices/CDBG/2017%20AFH%20Final.4.25.17V2.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allhomekc.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eattle.gov/housin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seattle.gov/purchasing-and-contracting/social-equity" TargetMode="External"/><Relationship Id="rId5" Type="http://schemas.openxmlformats.org/officeDocument/2006/relationships/hyperlink" Target="http://www.seattle.gov/Documents/Departments/Housing/Programs%20and%20Initiatives/Community%20Preference/Community%20Preference%20Guideline.pdf" TargetMode="External"/><Relationship Id="rId4" Type="http://schemas.openxmlformats.org/officeDocument/2006/relationships/hyperlink" Target="http://www.seattle.gov/housing/programs-and-initiatives/community-preferenc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eattle.gov/civilrights/what-we-do/race-and-social-justice-initiative/racial-equity-toolkit" TargetMode="External"/><Relationship Id="rId2" Type="http://schemas.openxmlformats.org/officeDocument/2006/relationships/hyperlink" Target="http://www.seattle.gov/rsji" TargetMode="External"/><Relationship Id="rId1" Type="http://schemas.openxmlformats.org/officeDocument/2006/relationships/slideLayout" Target="../slideLayouts/slideLayout4.xml"/><Relationship Id="rId5" Type="http://schemas.openxmlformats.org/officeDocument/2006/relationships/hyperlink" Target="http://www.seattle.gov/human-resources/about-us/workforce-equity" TargetMode="External"/><Relationship Id="rId4" Type="http://schemas.openxmlformats.org/officeDocument/2006/relationships/hyperlink" Target="http://www.seattle.gov/Documents/Departments/RSJI/Neighborhoods%20-%20Participatory%20Budget.pdf"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seattle.gov/environment/environmental-progress/environmental-justic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population-and-demographics-seattlecitygis.hub.arcgis.com/pages/displacement-risk" TargetMode="External"/><Relationship Id="rId2" Type="http://schemas.openxmlformats.org/officeDocument/2006/relationships/hyperlink" Target="https://www.seattle.gov/Documents/Departments/OPCD/Demographics/CommunityIndicatorsReport2020.pdf" TargetMode="External"/><Relationship Id="rId1" Type="http://schemas.openxmlformats.org/officeDocument/2006/relationships/slideLayout" Target="../slideLayouts/slideLayout4.xml"/><Relationship Id="rId4" Type="http://schemas.openxmlformats.org/officeDocument/2006/relationships/hyperlink" Target="https://population-and-demographics-seattlecitygis.hub.arcgis.com/pages/neighborhood-chang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Dan.Burton@seattle.gov" TargetMode="External"/><Relationship Id="rId2" Type="http://schemas.openxmlformats.org/officeDocument/2006/relationships/hyperlink" Target="mailto:Debra.Rhinehart@seattle.gov" TargetMode="External"/><Relationship Id="rId1" Type="http://schemas.openxmlformats.org/officeDocument/2006/relationships/slideLayout" Target="../slideLayouts/slideLayout5.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Advancing Racial Equity and Inclusion through Program Design </a:t>
            </a:r>
          </a:p>
        </p:txBody>
      </p:sp>
      <p:sp>
        <p:nvSpPr>
          <p:cNvPr id="3" name="Subtitle 2"/>
          <p:cNvSpPr>
            <a:spLocks noGrp="1"/>
          </p:cNvSpPr>
          <p:nvPr>
            <p:ph type="subTitle" idx="1"/>
          </p:nvPr>
        </p:nvSpPr>
        <p:spPr/>
        <p:txBody>
          <a:bodyPr/>
          <a:lstStyle/>
          <a:p>
            <a:r>
              <a:rPr lang="en-US" dirty="0"/>
              <a:t>NCDA – Summer Conference</a:t>
            </a:r>
          </a:p>
          <a:p>
            <a:r>
              <a:rPr lang="en-US" dirty="0"/>
              <a:t>June 17, 2021</a:t>
            </a:r>
          </a:p>
        </p:txBody>
      </p:sp>
    </p:spTree>
    <p:extLst>
      <p:ext uri="{BB962C8B-B14F-4D97-AF65-F5344CB8AC3E}">
        <p14:creationId xmlns:p14="http://schemas.microsoft.com/office/powerpoint/2010/main" val="197739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dirty="0"/>
              <a:t>SEATTLE HUMAN SERVICES </a:t>
            </a:r>
          </a:p>
        </p:txBody>
      </p:sp>
      <p:sp>
        <p:nvSpPr>
          <p:cNvPr id="8" name="Slide Number Placeholder 7"/>
          <p:cNvSpPr>
            <a:spLocks noGrp="1"/>
          </p:cNvSpPr>
          <p:nvPr>
            <p:ph type="sldNum" sz="quarter" idx="12"/>
          </p:nvPr>
        </p:nvSpPr>
        <p:spPr/>
        <p:txBody>
          <a:bodyPr/>
          <a:lstStyle/>
          <a:p>
            <a:fld id="{641477C0-A936-2F4C-8491-604A441A569F}" type="slidenum">
              <a:rPr lang="en-US" smtClean="0"/>
              <a:t>2</a:t>
            </a:fld>
            <a:endParaRPr lang="en-US" dirty="0"/>
          </a:p>
        </p:txBody>
      </p:sp>
      <p:sp>
        <p:nvSpPr>
          <p:cNvPr id="3" name="Content Placeholder 2"/>
          <p:cNvSpPr>
            <a:spLocks noGrp="1"/>
          </p:cNvSpPr>
          <p:nvPr>
            <p:ph type="body" sz="quarter" idx="14"/>
          </p:nvPr>
        </p:nvSpPr>
        <p:spPr/>
        <p:txBody>
          <a:bodyPr/>
          <a:lstStyle/>
          <a:p>
            <a:pPr marL="0" indent="0">
              <a:buNone/>
            </a:pPr>
            <a:r>
              <a:rPr lang="en-US" dirty="0"/>
              <a:t>Examples here are grounded in:</a:t>
            </a:r>
          </a:p>
          <a:p>
            <a:pPr marL="857250" lvl="1" indent="-342900"/>
            <a:r>
              <a:rPr lang="en-US" sz="3200" dirty="0"/>
              <a:t>Allocation and Program Design</a:t>
            </a:r>
          </a:p>
          <a:p>
            <a:pPr marL="857250" lvl="1" indent="-342900"/>
            <a:r>
              <a:rPr lang="en-US" sz="3200" dirty="0"/>
              <a:t>Policy and Legislation benefitting LMI HH</a:t>
            </a:r>
          </a:p>
          <a:p>
            <a:pPr marL="857250" lvl="1" indent="-342900"/>
            <a:r>
              <a:rPr lang="en-US" sz="3200" dirty="0"/>
              <a:t>Data informing Actions</a:t>
            </a:r>
          </a:p>
        </p:txBody>
      </p:sp>
      <p:sp>
        <p:nvSpPr>
          <p:cNvPr id="2" name="Title 1"/>
          <p:cNvSpPr>
            <a:spLocks noGrp="1"/>
          </p:cNvSpPr>
          <p:nvPr>
            <p:ph type="title"/>
          </p:nvPr>
        </p:nvSpPr>
        <p:spPr/>
        <p:txBody>
          <a:bodyPr/>
          <a:lstStyle/>
          <a:p>
            <a:r>
              <a:rPr lang="en-US" dirty="0"/>
              <a:t>Opportunities for Equity</a:t>
            </a:r>
          </a:p>
        </p:txBody>
      </p:sp>
    </p:spTree>
    <p:extLst>
      <p:ext uri="{BB962C8B-B14F-4D97-AF65-F5344CB8AC3E}">
        <p14:creationId xmlns:p14="http://schemas.microsoft.com/office/powerpoint/2010/main" val="398719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3E0CE90-FD45-4920-A1A9-F8CE3939BFA1}"/>
              </a:ext>
            </a:extLst>
          </p:cNvPr>
          <p:cNvSpPr>
            <a:spLocks noGrp="1"/>
          </p:cNvSpPr>
          <p:nvPr>
            <p:ph type="ftr" sz="quarter" idx="11"/>
          </p:nvPr>
        </p:nvSpPr>
        <p:spPr/>
        <p:txBody>
          <a:bodyPr/>
          <a:lstStyle/>
          <a:p>
            <a:r>
              <a:rPr lang="en-US" dirty="0"/>
              <a:t>SEATTLE HUMAN SERVICES </a:t>
            </a:r>
          </a:p>
        </p:txBody>
      </p:sp>
      <p:sp>
        <p:nvSpPr>
          <p:cNvPr id="6" name="Slide Number Placeholder 5">
            <a:extLst>
              <a:ext uri="{FF2B5EF4-FFF2-40B4-BE49-F238E27FC236}">
                <a16:creationId xmlns:a16="http://schemas.microsoft.com/office/drawing/2014/main" id="{DDF8BB4E-ACA2-422A-AD1A-9B3731A75E35}"/>
              </a:ext>
            </a:extLst>
          </p:cNvPr>
          <p:cNvSpPr>
            <a:spLocks noGrp="1"/>
          </p:cNvSpPr>
          <p:nvPr>
            <p:ph type="sldNum" sz="quarter" idx="12"/>
          </p:nvPr>
        </p:nvSpPr>
        <p:spPr/>
        <p:txBody>
          <a:bodyPr/>
          <a:lstStyle/>
          <a:p>
            <a:fld id="{641477C0-A936-2F4C-8491-604A441A569F}" type="slidenum">
              <a:rPr lang="en-US" smtClean="0"/>
              <a:t>3</a:t>
            </a:fld>
            <a:endParaRPr lang="en-US" dirty="0"/>
          </a:p>
        </p:txBody>
      </p:sp>
      <p:sp>
        <p:nvSpPr>
          <p:cNvPr id="8" name="Text Placeholder 7">
            <a:extLst>
              <a:ext uri="{FF2B5EF4-FFF2-40B4-BE49-F238E27FC236}">
                <a16:creationId xmlns:a16="http://schemas.microsoft.com/office/drawing/2014/main" id="{3D6E0091-C2FE-4C55-B095-87BFD2BA3DE4}"/>
              </a:ext>
            </a:extLst>
          </p:cNvPr>
          <p:cNvSpPr>
            <a:spLocks noGrp="1"/>
          </p:cNvSpPr>
          <p:nvPr>
            <p:ph type="body" sz="quarter" idx="14"/>
          </p:nvPr>
        </p:nvSpPr>
        <p:spPr>
          <a:xfrm>
            <a:off x="929397" y="1171853"/>
            <a:ext cx="10310040" cy="4692373"/>
          </a:xfrm>
        </p:spPr>
        <p:txBody>
          <a:bodyPr/>
          <a:lstStyle/>
          <a:p>
            <a:pPr marL="342900" marR="0" lvl="0" indent="-342900">
              <a:spcBef>
                <a:spcPts val="0"/>
              </a:spcBef>
              <a:spcAft>
                <a:spcPts val="0"/>
              </a:spcAft>
              <a:buFont typeface="+mj-lt"/>
              <a:buAutoNum type="arabicParenR"/>
            </a:pP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400" b="1" u="sng" dirty="0">
                <a:solidFill>
                  <a:srgbClr val="0563C1"/>
                </a:solidFill>
                <a:effectLst/>
                <a:latin typeface="Calibri" panose="020F0502020204030204" pitchFamily="34" charset="0"/>
                <a:ea typeface="Times New Roman" panose="02020603050405020304" pitchFamily="18" charset="0"/>
                <a:hlinkClick r:id="rId3"/>
              </a:rPr>
              <a:t>Equitable Development Initiative: </a:t>
            </a:r>
            <a:r>
              <a:rPr lang="en-US" sz="2400" b="1" dirty="0">
                <a:effectLst/>
                <a:latin typeface="Calibri" panose="020F0502020204030204" pitchFamily="34" charset="0"/>
                <a:ea typeface="Times New Roman" panose="02020603050405020304" pitchFamily="18" charset="0"/>
              </a:rPr>
              <a:t>(EDI) fund RFP</a:t>
            </a:r>
            <a:r>
              <a:rPr lang="en-US" sz="2400" dirty="0">
                <a:effectLst/>
                <a:latin typeface="Calibri" panose="020F0502020204030204" pitchFamily="34" charset="0"/>
                <a:ea typeface="Times New Roman" panose="02020603050405020304" pitchFamily="18" charset="0"/>
              </a:rPr>
              <a:t> funds CBOs working in Seattle on anti-displacement strategies:</a:t>
            </a:r>
            <a:r>
              <a:rPr lang="en-US" sz="2400" dirty="0">
                <a:effectLst/>
                <a:latin typeface="Calibri" panose="020F0502020204030204" pitchFamily="34" charset="0"/>
                <a:ea typeface="Calibri" panose="020F0502020204030204" pitchFamily="34" charset="0"/>
              </a:rPr>
              <a:t> </a:t>
            </a:r>
          </a:p>
          <a:p>
            <a:pPr marL="742950" marR="0" lvl="1" indent="-285750">
              <a:spcBef>
                <a:spcPts val="0"/>
              </a:spcBef>
              <a:spcAft>
                <a:spcPts val="0"/>
              </a:spcAft>
              <a:buFont typeface="Courier New" panose="02070309020205020404" pitchFamily="49" charset="0"/>
              <a:buChar char="o"/>
            </a:pPr>
            <a:r>
              <a:rPr lang="en-US" b="1" dirty="0">
                <a:effectLst/>
                <a:latin typeface="Calibri" panose="020F0502020204030204" pitchFamily="34" charset="0"/>
                <a:ea typeface="Times New Roman" panose="02020603050405020304" pitchFamily="18" charset="0"/>
              </a:rPr>
              <a:t>2021 Request for Proposals (RFP)</a:t>
            </a:r>
            <a:r>
              <a:rPr lang="en-US" dirty="0">
                <a:latin typeface="Calibri" panose="020F0502020204030204" pitchFamily="34" charset="0"/>
                <a:ea typeface="Times New Roman" panose="02020603050405020304" pitchFamily="18" charset="0"/>
              </a:rPr>
              <a:t> </a:t>
            </a:r>
            <a:r>
              <a:rPr lang="en-US" b="1" dirty="0">
                <a:effectLst/>
                <a:latin typeface="Calibri" panose="020F0502020204030204" pitchFamily="34" charset="0"/>
                <a:ea typeface="Times New Roman" panose="02020603050405020304" pitchFamily="18" charset="0"/>
              </a:rPr>
              <a:t>Equitable Development  - $6.8M (includes CDBG)</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dirty="0">
                <a:latin typeface="Calibri" panose="020F0502020204030204" pitchFamily="34" charset="0"/>
                <a:ea typeface="Times New Roman" panose="02020603050405020304" pitchFamily="18" charset="0"/>
              </a:rPr>
              <a:t>C</a:t>
            </a:r>
            <a:r>
              <a:rPr lang="en-US" dirty="0">
                <a:effectLst/>
                <a:latin typeface="Calibri" panose="020F0502020204030204" pitchFamily="34" charset="0"/>
                <a:ea typeface="Times New Roman" panose="02020603050405020304" pitchFamily="18" charset="0"/>
              </a:rPr>
              <a:t>ontact </a:t>
            </a:r>
            <a:r>
              <a:rPr lang="en-US" b="1" u="sng" dirty="0">
                <a:solidFill>
                  <a:srgbClr val="0563C1"/>
                </a:solidFill>
                <a:effectLst/>
                <a:latin typeface="Calibri" panose="020F0502020204030204" pitchFamily="34" charset="0"/>
                <a:ea typeface="Times New Roman" panose="02020603050405020304" pitchFamily="18" charset="0"/>
                <a:hlinkClick r:id="rId4"/>
              </a:rPr>
              <a:t>michael.blumson@seattle.gov</a:t>
            </a:r>
            <a:r>
              <a:rPr lang="en-US" dirty="0">
                <a:effectLst/>
                <a:latin typeface="Calibri" panose="020F0502020204030204" pitchFamily="34" charset="0"/>
                <a:ea typeface="Times New Roman" panose="02020603050405020304" pitchFamily="18" charset="0"/>
              </a:rPr>
              <a:t>.</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b="1" u="sng" dirty="0">
                <a:solidFill>
                  <a:srgbClr val="0563C1"/>
                </a:solidFill>
                <a:effectLst/>
                <a:latin typeface="Calibri" panose="020F0502020204030204" pitchFamily="34" charset="0"/>
                <a:ea typeface="Times New Roman" panose="02020603050405020304" pitchFamily="18" charset="0"/>
                <a:hlinkClick r:id="rId5"/>
              </a:rPr>
              <a:t>Equitable Development Initiative Fund Guidelines</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b="1" u="sng" dirty="0">
                <a:solidFill>
                  <a:srgbClr val="0563C1"/>
                </a:solidFill>
                <a:effectLst/>
                <a:latin typeface="Calibri" panose="020F0502020204030204" pitchFamily="34" charset="0"/>
                <a:ea typeface="Times New Roman" panose="02020603050405020304" pitchFamily="18" charset="0"/>
                <a:hlinkClick r:id="rId6"/>
              </a:rPr>
              <a:t>RFP Application</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b="1" u="sng" dirty="0">
                <a:solidFill>
                  <a:srgbClr val="0563C1"/>
                </a:solidFill>
                <a:effectLst/>
                <a:latin typeface="Calibri" panose="020F0502020204030204" pitchFamily="34" charset="0"/>
                <a:ea typeface="Times New Roman" panose="02020603050405020304" pitchFamily="18" charset="0"/>
                <a:hlinkClick r:id="rId7"/>
              </a:rPr>
              <a:t>Example Templates for Development Budget and Project Schedule Source</a:t>
            </a:r>
            <a:r>
              <a:rPr lang="en-US" dirty="0">
                <a:effectLst/>
                <a:latin typeface="Calibri" panose="020F0502020204030204" pitchFamily="34" charset="0"/>
                <a:ea typeface="Times New Roman" panose="02020603050405020304" pitchFamily="18" charset="0"/>
              </a:rPr>
              <a:t> (excel file)</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b="1" u="sng" dirty="0">
                <a:solidFill>
                  <a:srgbClr val="0563C1"/>
                </a:solidFill>
                <a:effectLst/>
                <a:latin typeface="Calibri" panose="020F0502020204030204" pitchFamily="34" charset="0"/>
                <a:ea typeface="Times New Roman" panose="02020603050405020304" pitchFamily="18" charset="0"/>
                <a:hlinkClick r:id="rId8"/>
              </a:rPr>
              <a:t>Information for EDI RFP applicants - What is the Equitable Zoning Pilot?</a:t>
            </a:r>
            <a:endParaRPr lang="en-US"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b="1" u="sng" dirty="0">
                <a:solidFill>
                  <a:srgbClr val="0563C1"/>
                </a:solidFill>
                <a:effectLst/>
                <a:latin typeface="Calibri" panose="020F0502020204030204" pitchFamily="34" charset="0"/>
                <a:ea typeface="Times New Roman" panose="02020603050405020304" pitchFamily="18" charset="0"/>
                <a:hlinkClick r:id="rId9"/>
              </a:rPr>
              <a:t>Frequently Asked Questions</a:t>
            </a:r>
            <a:endParaRPr lang="en-US" dirty="0">
              <a:latin typeface="Calibri" panose="020F0502020204030204" pitchFamily="34" charset="0"/>
              <a:ea typeface="Times New Roman" panose="02020603050405020304" pitchFamily="18" charset="0"/>
            </a:endParaRPr>
          </a:p>
        </p:txBody>
      </p:sp>
      <p:sp>
        <p:nvSpPr>
          <p:cNvPr id="7" name="Title 6">
            <a:extLst>
              <a:ext uri="{FF2B5EF4-FFF2-40B4-BE49-F238E27FC236}">
                <a16:creationId xmlns:a16="http://schemas.microsoft.com/office/drawing/2014/main" id="{0686A6F2-02BE-4C7F-997A-22688F6C5ECE}"/>
              </a:ext>
            </a:extLst>
          </p:cNvPr>
          <p:cNvSpPr>
            <a:spLocks noGrp="1"/>
          </p:cNvSpPr>
          <p:nvPr>
            <p:ph type="title"/>
          </p:nvPr>
        </p:nvSpPr>
        <p:spPr>
          <a:xfrm>
            <a:off x="929400" y="136523"/>
            <a:ext cx="10310037" cy="1035330"/>
          </a:xfrm>
        </p:spPr>
        <p:txBody>
          <a:bodyPr/>
          <a:lstStyle/>
          <a:p>
            <a:r>
              <a:rPr lang="en-US" dirty="0"/>
              <a:t>Allocation and Program Design</a:t>
            </a:r>
          </a:p>
        </p:txBody>
      </p:sp>
    </p:spTree>
    <p:extLst>
      <p:ext uri="{BB962C8B-B14F-4D97-AF65-F5344CB8AC3E}">
        <p14:creationId xmlns:p14="http://schemas.microsoft.com/office/powerpoint/2010/main" val="19320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86A6F2-02BE-4C7F-997A-22688F6C5ECE}"/>
              </a:ext>
            </a:extLst>
          </p:cNvPr>
          <p:cNvSpPr>
            <a:spLocks noGrp="1"/>
          </p:cNvSpPr>
          <p:nvPr>
            <p:ph type="title"/>
          </p:nvPr>
        </p:nvSpPr>
        <p:spPr>
          <a:xfrm>
            <a:off x="929399" y="274638"/>
            <a:ext cx="10335503" cy="1104126"/>
          </a:xfrm>
        </p:spPr>
        <p:txBody>
          <a:bodyPr/>
          <a:lstStyle/>
          <a:p>
            <a:r>
              <a:rPr lang="en-US" dirty="0"/>
              <a:t>Allocation and Program Design</a:t>
            </a:r>
          </a:p>
        </p:txBody>
      </p:sp>
      <p:sp>
        <p:nvSpPr>
          <p:cNvPr id="8" name="Text Placeholder 7">
            <a:extLst>
              <a:ext uri="{FF2B5EF4-FFF2-40B4-BE49-F238E27FC236}">
                <a16:creationId xmlns:a16="http://schemas.microsoft.com/office/drawing/2014/main" id="{3D6E0091-C2FE-4C55-B095-87BFD2BA3DE4}"/>
              </a:ext>
            </a:extLst>
          </p:cNvPr>
          <p:cNvSpPr>
            <a:spLocks noGrp="1"/>
          </p:cNvSpPr>
          <p:nvPr>
            <p:ph type="body" idx="1"/>
          </p:nvPr>
        </p:nvSpPr>
        <p:spPr>
          <a:xfrm>
            <a:off x="929399" y="1518082"/>
            <a:ext cx="4850703" cy="1038687"/>
          </a:xfrm>
        </p:spPr>
        <p:txBody>
          <a:bodyPr/>
          <a:lstStyle/>
          <a:p>
            <a:pPr marR="0" lvl="0">
              <a:spcBef>
                <a:spcPts val="0"/>
              </a:spcBef>
              <a:spcAft>
                <a:spcPts val="0"/>
              </a:spcAft>
            </a:pPr>
            <a:r>
              <a:rPr lang="en-US" sz="2400" u="sng" dirty="0">
                <a:solidFill>
                  <a:srgbClr val="0563C1"/>
                </a:solidFill>
                <a:latin typeface="Calibri" panose="020F0502020204030204" pitchFamily="34" charset="0"/>
                <a:ea typeface="Times New Roman" panose="02020603050405020304" pitchFamily="18" charset="0"/>
                <a:hlinkClick r:id="rId3"/>
              </a:rPr>
              <a:t>2017 Assessment of Fair Housing (AFH): </a:t>
            </a:r>
            <a:endParaRPr lang="en-US" sz="3200" dirty="0">
              <a:effectLst/>
              <a:latin typeface="Calibri" panose="020F0502020204030204" pitchFamily="34" charset="0"/>
              <a:ea typeface="Calibri" panose="020F0502020204030204" pitchFamily="34" charset="0"/>
            </a:endParaRPr>
          </a:p>
          <a:p>
            <a:pPr marL="0" marR="0">
              <a:spcBef>
                <a:spcPts val="600"/>
              </a:spcBef>
              <a:spcAft>
                <a:spcPts val="0"/>
              </a:spcAft>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Content Placeholder 3">
            <a:extLst>
              <a:ext uri="{FF2B5EF4-FFF2-40B4-BE49-F238E27FC236}">
                <a16:creationId xmlns:a16="http://schemas.microsoft.com/office/drawing/2014/main" id="{F7944C73-AE91-4CD3-92EB-5187075AAA53}"/>
              </a:ext>
            </a:extLst>
          </p:cNvPr>
          <p:cNvSpPr>
            <a:spLocks noGrp="1"/>
          </p:cNvSpPr>
          <p:nvPr>
            <p:ph sz="half" idx="2"/>
          </p:nvPr>
        </p:nvSpPr>
        <p:spPr>
          <a:xfrm>
            <a:off x="929399" y="2696087"/>
            <a:ext cx="4850703" cy="3156964"/>
          </a:xfrm>
        </p:spPr>
        <p:txBody>
          <a:bodyPr/>
          <a:lstStyle/>
          <a:p>
            <a:pPr marL="0" indent="0">
              <a:buNone/>
            </a:pPr>
            <a:r>
              <a:rPr lang="en-US" sz="2400" dirty="0">
                <a:effectLst/>
                <a:latin typeface="Calibri" panose="020F0502020204030204" pitchFamily="34" charset="0"/>
                <a:ea typeface="Times New Roman" panose="02020603050405020304" pitchFamily="18" charset="0"/>
              </a:rPr>
              <a:t>31 AFH recommendations integrated into the current 2018-2022 Consolidated plan. The City’s geographic area priorities are linked to the R/ECAPs identified in the AFH. Proposals may be given consideration for benefitting a R/ECAP community.</a:t>
            </a:r>
            <a:endParaRPr lang="en-US" sz="2400" dirty="0">
              <a:effectLst/>
              <a:latin typeface="Calibri" panose="020F0502020204030204" pitchFamily="34" charset="0"/>
              <a:ea typeface="Calibri" panose="020F0502020204030204" pitchFamily="34" charset="0"/>
            </a:endParaRPr>
          </a:p>
          <a:p>
            <a:endParaRPr lang="en-US" dirty="0"/>
          </a:p>
        </p:txBody>
      </p:sp>
      <p:sp>
        <p:nvSpPr>
          <p:cNvPr id="9" name="Text Placeholder 8">
            <a:extLst>
              <a:ext uri="{FF2B5EF4-FFF2-40B4-BE49-F238E27FC236}">
                <a16:creationId xmlns:a16="http://schemas.microsoft.com/office/drawing/2014/main" id="{7D842D11-F7FF-4375-9747-D304D645FF97}"/>
              </a:ext>
            </a:extLst>
          </p:cNvPr>
          <p:cNvSpPr>
            <a:spLocks noGrp="1"/>
          </p:cNvSpPr>
          <p:nvPr>
            <p:ph type="body" sz="quarter" idx="3"/>
          </p:nvPr>
        </p:nvSpPr>
        <p:spPr>
          <a:xfrm>
            <a:off x="6327556" y="1518082"/>
            <a:ext cx="4937347" cy="1038687"/>
          </a:xfrm>
        </p:spPr>
        <p:txBody>
          <a:bodyPr/>
          <a:lstStyle/>
          <a:p>
            <a:r>
              <a:rPr kumimoji="0" lang="en-US" sz="2400" b="1"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4"/>
              </a:rPr>
              <a:t>All Home</a:t>
            </a:r>
            <a:r>
              <a:rPr kumimoji="0" lang="en-US" sz="24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a:t>
            </a:r>
            <a:r>
              <a:rPr kumimoji="0" lang="en-US" sz="24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Seattle/King County’s Continuum of Care</a:t>
            </a:r>
            <a:endParaRPr lang="en-US" dirty="0"/>
          </a:p>
        </p:txBody>
      </p:sp>
      <p:sp>
        <p:nvSpPr>
          <p:cNvPr id="10" name="Content Placeholder 9">
            <a:extLst>
              <a:ext uri="{FF2B5EF4-FFF2-40B4-BE49-F238E27FC236}">
                <a16:creationId xmlns:a16="http://schemas.microsoft.com/office/drawing/2014/main" id="{8A55632A-2C13-4048-ADDA-5989A293CEE3}"/>
              </a:ext>
            </a:extLst>
          </p:cNvPr>
          <p:cNvSpPr>
            <a:spLocks noGrp="1"/>
          </p:cNvSpPr>
          <p:nvPr>
            <p:ph sz="quarter" idx="4"/>
          </p:nvPr>
        </p:nvSpPr>
        <p:spPr>
          <a:xfrm>
            <a:off x="6327556" y="2696087"/>
            <a:ext cx="4937347" cy="3156964"/>
          </a:xfrm>
        </p:spPr>
        <p:txBody>
          <a:bodyPr/>
          <a:lstStyle/>
          <a:p>
            <a:pPr marL="0" indent="0">
              <a:buNone/>
            </a:pPr>
            <a:r>
              <a:rPr lang="en-US" sz="2400" dirty="0">
                <a:effectLst/>
                <a:latin typeface="Calibri" panose="020F0502020204030204" pitchFamily="34" charset="0"/>
                <a:ea typeface="Times New Roman" panose="02020603050405020304" pitchFamily="18" charset="0"/>
              </a:rPr>
              <a:t>CoC has provided training on race and homelessness and reviews allocation processes with a social justice and racial equity lens. </a:t>
            </a:r>
            <a:endParaRPr lang="en-US" sz="2400" b="1" dirty="0">
              <a:effectLst/>
              <a:latin typeface="Calibri" panose="020F0502020204030204" pitchFamily="34" charset="0"/>
              <a:ea typeface="Times New Roman" panose="02020603050405020304" pitchFamily="18" charset="0"/>
            </a:endParaRPr>
          </a:p>
          <a:p>
            <a:endParaRPr lang="en-US" dirty="0"/>
          </a:p>
        </p:txBody>
      </p:sp>
      <p:sp>
        <p:nvSpPr>
          <p:cNvPr id="5" name="Footer Placeholder 4">
            <a:extLst>
              <a:ext uri="{FF2B5EF4-FFF2-40B4-BE49-F238E27FC236}">
                <a16:creationId xmlns:a16="http://schemas.microsoft.com/office/drawing/2014/main" id="{73E0CE90-FD45-4920-A1A9-F8CE3939BFA1}"/>
              </a:ext>
            </a:extLst>
          </p:cNvPr>
          <p:cNvSpPr>
            <a:spLocks noGrp="1"/>
          </p:cNvSpPr>
          <p:nvPr>
            <p:ph type="ftr" sz="quarter" idx="11"/>
          </p:nvPr>
        </p:nvSpPr>
        <p:spPr/>
        <p:txBody>
          <a:bodyPr/>
          <a:lstStyle/>
          <a:p>
            <a:r>
              <a:rPr lang="en-US" dirty="0"/>
              <a:t>SEATTLE HUMAN SERVICES </a:t>
            </a:r>
          </a:p>
        </p:txBody>
      </p:sp>
      <p:sp>
        <p:nvSpPr>
          <p:cNvPr id="6" name="Slide Number Placeholder 5">
            <a:extLst>
              <a:ext uri="{FF2B5EF4-FFF2-40B4-BE49-F238E27FC236}">
                <a16:creationId xmlns:a16="http://schemas.microsoft.com/office/drawing/2014/main" id="{DDF8BB4E-ACA2-422A-AD1A-9B3731A75E35}"/>
              </a:ext>
            </a:extLst>
          </p:cNvPr>
          <p:cNvSpPr>
            <a:spLocks noGrp="1"/>
          </p:cNvSpPr>
          <p:nvPr>
            <p:ph type="sldNum" sz="quarter" idx="12"/>
          </p:nvPr>
        </p:nvSpPr>
        <p:spPr/>
        <p:txBody>
          <a:bodyPr/>
          <a:lstStyle/>
          <a:p>
            <a:fld id="{641477C0-A936-2F4C-8491-604A441A569F}" type="slidenum">
              <a:rPr lang="en-US" smtClean="0"/>
              <a:t>4</a:t>
            </a:fld>
            <a:endParaRPr lang="en-US" dirty="0"/>
          </a:p>
        </p:txBody>
      </p:sp>
    </p:spTree>
    <p:extLst>
      <p:ext uri="{BB962C8B-B14F-4D97-AF65-F5344CB8AC3E}">
        <p14:creationId xmlns:p14="http://schemas.microsoft.com/office/powerpoint/2010/main" val="58709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686A6F2-02BE-4C7F-997A-22688F6C5ECE}"/>
              </a:ext>
            </a:extLst>
          </p:cNvPr>
          <p:cNvSpPr>
            <a:spLocks noGrp="1"/>
          </p:cNvSpPr>
          <p:nvPr>
            <p:ph type="title"/>
          </p:nvPr>
        </p:nvSpPr>
        <p:spPr>
          <a:xfrm>
            <a:off x="929399" y="274638"/>
            <a:ext cx="10335503" cy="950480"/>
          </a:xfrm>
        </p:spPr>
        <p:txBody>
          <a:bodyPr/>
          <a:lstStyle/>
          <a:p>
            <a:r>
              <a:rPr lang="en-US" dirty="0"/>
              <a:t>Allocation and Program Design</a:t>
            </a:r>
          </a:p>
        </p:txBody>
      </p:sp>
      <p:sp>
        <p:nvSpPr>
          <p:cNvPr id="8" name="Text Placeholder 7">
            <a:extLst>
              <a:ext uri="{FF2B5EF4-FFF2-40B4-BE49-F238E27FC236}">
                <a16:creationId xmlns:a16="http://schemas.microsoft.com/office/drawing/2014/main" id="{3D6E0091-C2FE-4C55-B095-87BFD2BA3DE4}"/>
              </a:ext>
            </a:extLst>
          </p:cNvPr>
          <p:cNvSpPr>
            <a:spLocks noGrp="1"/>
          </p:cNvSpPr>
          <p:nvPr>
            <p:ph type="body" idx="1"/>
          </p:nvPr>
        </p:nvSpPr>
        <p:spPr>
          <a:xfrm>
            <a:off x="929399" y="1393226"/>
            <a:ext cx="4850703" cy="950480"/>
          </a:xfrm>
        </p:spPr>
        <p:txBody>
          <a:bodyPr/>
          <a:lstStyle/>
          <a:p>
            <a:pPr marR="0" lvl="0">
              <a:spcBef>
                <a:spcPts val="0"/>
              </a:spcBef>
              <a:spcAft>
                <a:spcPts val="0"/>
              </a:spcAft>
            </a:pPr>
            <a:r>
              <a:rPr lang="en-US" sz="24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3"/>
              </a:rPr>
              <a:t>Office of Housing</a:t>
            </a:r>
            <a:r>
              <a:rPr lang="en-US" sz="2400" dirty="0">
                <a:effectLst/>
                <a:latin typeface="Calibri" panose="020F0502020204030204" pitchFamily="34" charset="0"/>
                <a:ea typeface="Times New Roman" panose="02020603050405020304" pitchFamily="18" charset="0"/>
                <a:cs typeface="Calibri" panose="020F0502020204030204" pitchFamily="34" charset="0"/>
              </a:rPr>
              <a:t> equity initiatives: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Content Placeholder 3">
            <a:extLst>
              <a:ext uri="{FF2B5EF4-FFF2-40B4-BE49-F238E27FC236}">
                <a16:creationId xmlns:a16="http://schemas.microsoft.com/office/drawing/2014/main" id="{F7944C73-AE91-4CD3-92EB-5187075AAA53}"/>
              </a:ext>
            </a:extLst>
          </p:cNvPr>
          <p:cNvSpPr>
            <a:spLocks noGrp="1"/>
          </p:cNvSpPr>
          <p:nvPr>
            <p:ph sz="half" idx="2"/>
          </p:nvPr>
        </p:nvSpPr>
        <p:spPr>
          <a:xfrm>
            <a:off x="929399" y="2210540"/>
            <a:ext cx="4850703" cy="3719744"/>
          </a:xfrm>
        </p:spPr>
        <p:txBody>
          <a:bodyPr/>
          <a:lstStyle/>
          <a:p>
            <a:pPr marL="0" marR="0" lvl="0" indent="0">
              <a:spcBef>
                <a:spcPts val="0"/>
              </a:spcBef>
              <a:spcAft>
                <a:spcPts val="0"/>
              </a:spcAft>
              <a:buClr>
                <a:srgbClr val="000000"/>
              </a:buClr>
              <a:buSzPts val="1000"/>
              <a:buNone/>
            </a:pPr>
            <a:r>
              <a:rPr lang="en-US"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4"/>
              </a:rPr>
              <a:t>Community Preference program</a:t>
            </a:r>
            <a:r>
              <a:rPr lang="en-US" dirty="0">
                <a:effectLst/>
                <a:latin typeface="Calibri" panose="020F0502020204030204" pitchFamily="34" charset="0"/>
                <a:ea typeface="Times New Roman" panose="02020603050405020304" pitchFamily="18" charset="0"/>
                <a:cs typeface="Calibri" panose="020F0502020204030204" pitchFamily="34" charset="0"/>
              </a:rPr>
              <a:t> :  Community preference allows housing developments to prioritize certain applicants when leasing or selling units in communities at high risk of displacement.</a:t>
            </a:r>
            <a:br>
              <a:rPr lang="en-US" dirty="0">
                <a:effectLst/>
                <a:latin typeface="Calibri" panose="020F0502020204030204" pitchFamily="34" charset="0"/>
                <a:ea typeface="Times New Roman" panose="02020603050405020304" pitchFamily="18" charset="0"/>
                <a:cs typeface="Calibri" panose="020F0502020204030204" pitchFamily="34" charset="0"/>
              </a:rPr>
            </a:br>
            <a:endParaRPr lang="en-US" dirty="0">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spcBef>
                <a:spcPts val="0"/>
              </a:spcBef>
              <a:spcAft>
                <a:spcPts val="0"/>
              </a:spcAft>
              <a:buClr>
                <a:srgbClr val="000000"/>
              </a:buClr>
              <a:buSzPts val="1000"/>
              <a:buNone/>
            </a:pPr>
            <a:r>
              <a:rPr lang="en-US" dirty="0">
                <a:effectLst/>
                <a:latin typeface="Calibri" panose="020F0502020204030204" pitchFamily="34" charset="0"/>
                <a:ea typeface="Calibri" panose="020F0502020204030204" pitchFamily="34" charset="0"/>
                <a:cs typeface="Calibri" panose="020F0502020204030204" pitchFamily="34" charset="0"/>
                <a:hlinkClick r:id="rId5"/>
              </a:rPr>
              <a:t>Community Preference Guidelines</a:t>
            </a:r>
            <a:r>
              <a:rPr lang="en-US" dirty="0">
                <a:latin typeface="Calibri" panose="020F0502020204030204" pitchFamily="34" charset="0"/>
                <a:ea typeface="Calibri" panose="020F0502020204030204" pitchFamily="34" charset="0"/>
                <a:cs typeface="Calibri" panose="020F0502020204030204" pitchFamily="34" charset="0"/>
              </a:rPr>
              <a:t> </a:t>
            </a:r>
          </a:p>
          <a:p>
            <a:pPr marL="0" marR="0" lvl="0" indent="0">
              <a:spcBef>
                <a:spcPts val="0"/>
              </a:spcBef>
              <a:spcAft>
                <a:spcPts val="0"/>
              </a:spcAft>
              <a:buClr>
                <a:srgbClr val="000000"/>
              </a:buClr>
              <a:buSzPts val="1000"/>
              <a:buNone/>
            </a:pPr>
            <a:r>
              <a:rPr lang="en-US" dirty="0">
                <a:latin typeface="Calibri" panose="020F0502020204030204" pitchFamily="34" charset="0"/>
                <a:ea typeface="Calibri" panose="020F0502020204030204" pitchFamily="34" charset="0"/>
                <a:cs typeface="Calibri" panose="020F0502020204030204" pitchFamily="34" charset="0"/>
              </a:rPr>
              <a:t>Contact:  Jessica Gomez</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9" name="Text Placeholder 8">
            <a:extLst>
              <a:ext uri="{FF2B5EF4-FFF2-40B4-BE49-F238E27FC236}">
                <a16:creationId xmlns:a16="http://schemas.microsoft.com/office/drawing/2014/main" id="{7D842D11-F7FF-4375-9747-D304D645FF97}"/>
              </a:ext>
            </a:extLst>
          </p:cNvPr>
          <p:cNvSpPr>
            <a:spLocks noGrp="1"/>
          </p:cNvSpPr>
          <p:nvPr>
            <p:ph type="body" sz="quarter" idx="3"/>
          </p:nvPr>
        </p:nvSpPr>
        <p:spPr>
          <a:xfrm>
            <a:off x="6327556" y="1393227"/>
            <a:ext cx="4937347" cy="817314"/>
          </a:xfrm>
        </p:spPr>
        <p:txBody>
          <a:bodyPr/>
          <a:lstStyle/>
          <a:p>
            <a:r>
              <a:rPr lang="en-US" sz="2400" b="1"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6"/>
              </a:rPr>
              <a:t>Racial Equity in Purchasing and Contracting</a:t>
            </a:r>
            <a:endParaRPr lang="en-US" sz="2000" dirty="0"/>
          </a:p>
        </p:txBody>
      </p:sp>
      <p:sp>
        <p:nvSpPr>
          <p:cNvPr id="10" name="Content Placeholder 9">
            <a:extLst>
              <a:ext uri="{FF2B5EF4-FFF2-40B4-BE49-F238E27FC236}">
                <a16:creationId xmlns:a16="http://schemas.microsoft.com/office/drawing/2014/main" id="{8A55632A-2C13-4048-ADDA-5989A293CEE3}"/>
              </a:ext>
            </a:extLst>
          </p:cNvPr>
          <p:cNvSpPr>
            <a:spLocks noGrp="1"/>
          </p:cNvSpPr>
          <p:nvPr>
            <p:ph sz="quarter" idx="4"/>
          </p:nvPr>
        </p:nvSpPr>
        <p:spPr>
          <a:xfrm>
            <a:off x="6327556" y="2343705"/>
            <a:ext cx="4937347" cy="3509346"/>
          </a:xfrm>
        </p:spPr>
        <p:txBody>
          <a:bodyPr/>
          <a:lstStyle/>
          <a:p>
            <a:pPr marL="0" indent="0">
              <a:buNone/>
            </a:pPr>
            <a:r>
              <a:rPr lang="en-US" dirty="0">
                <a:effectLst/>
                <a:latin typeface="Calibri" panose="020F0502020204030204" pitchFamily="34" charset="0"/>
                <a:ea typeface="Times New Roman" panose="02020603050405020304" pitchFamily="18" charset="0"/>
                <a:cs typeface="Calibri" panose="020F0502020204030204" pitchFamily="34" charset="0"/>
              </a:rPr>
              <a:t>The City is committed to socially-responsible procurement and promoting social equity through our contracts. Ensure open and fair procurements, environmentally-sustainable solutions, best labor practices, access to equal benefits and utilization of women- and minority-owned businesses.</a:t>
            </a:r>
            <a:endParaRPr lang="en-US"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5" name="Footer Placeholder 4">
            <a:extLst>
              <a:ext uri="{FF2B5EF4-FFF2-40B4-BE49-F238E27FC236}">
                <a16:creationId xmlns:a16="http://schemas.microsoft.com/office/drawing/2014/main" id="{73E0CE90-FD45-4920-A1A9-F8CE3939BFA1}"/>
              </a:ext>
            </a:extLst>
          </p:cNvPr>
          <p:cNvSpPr>
            <a:spLocks noGrp="1"/>
          </p:cNvSpPr>
          <p:nvPr>
            <p:ph type="ftr" sz="quarter" idx="11"/>
          </p:nvPr>
        </p:nvSpPr>
        <p:spPr/>
        <p:txBody>
          <a:bodyPr/>
          <a:lstStyle/>
          <a:p>
            <a:r>
              <a:rPr lang="en-US" dirty="0"/>
              <a:t>SEATTLE HUMAN SERVICES </a:t>
            </a:r>
          </a:p>
        </p:txBody>
      </p:sp>
      <p:sp>
        <p:nvSpPr>
          <p:cNvPr id="6" name="Slide Number Placeholder 5">
            <a:extLst>
              <a:ext uri="{FF2B5EF4-FFF2-40B4-BE49-F238E27FC236}">
                <a16:creationId xmlns:a16="http://schemas.microsoft.com/office/drawing/2014/main" id="{DDF8BB4E-ACA2-422A-AD1A-9B3731A75E35}"/>
              </a:ext>
            </a:extLst>
          </p:cNvPr>
          <p:cNvSpPr>
            <a:spLocks noGrp="1"/>
          </p:cNvSpPr>
          <p:nvPr>
            <p:ph type="sldNum" sz="quarter" idx="12"/>
          </p:nvPr>
        </p:nvSpPr>
        <p:spPr/>
        <p:txBody>
          <a:bodyPr/>
          <a:lstStyle/>
          <a:p>
            <a:fld id="{641477C0-A936-2F4C-8491-604A441A569F}" type="slidenum">
              <a:rPr lang="en-US" smtClean="0"/>
              <a:t>5</a:t>
            </a:fld>
            <a:endParaRPr lang="en-US" dirty="0"/>
          </a:p>
        </p:txBody>
      </p:sp>
    </p:spTree>
    <p:extLst>
      <p:ext uri="{BB962C8B-B14F-4D97-AF65-F5344CB8AC3E}">
        <p14:creationId xmlns:p14="http://schemas.microsoft.com/office/powerpoint/2010/main" val="26277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9B7F393-C8F2-4A81-A501-BE65A9DA8E71}"/>
              </a:ext>
            </a:extLst>
          </p:cNvPr>
          <p:cNvSpPr>
            <a:spLocks noGrp="1"/>
          </p:cNvSpPr>
          <p:nvPr>
            <p:ph type="ftr" sz="quarter" idx="11"/>
          </p:nvPr>
        </p:nvSpPr>
        <p:spPr/>
        <p:txBody>
          <a:bodyPr/>
          <a:lstStyle/>
          <a:p>
            <a:r>
              <a:rPr lang="en-US" dirty="0"/>
              <a:t>SEATTLE HUMAN SERVICES </a:t>
            </a:r>
          </a:p>
        </p:txBody>
      </p:sp>
      <p:sp>
        <p:nvSpPr>
          <p:cNvPr id="3" name="Slide Number Placeholder 2">
            <a:extLst>
              <a:ext uri="{FF2B5EF4-FFF2-40B4-BE49-F238E27FC236}">
                <a16:creationId xmlns:a16="http://schemas.microsoft.com/office/drawing/2014/main" id="{B9777430-C89E-4416-BC52-D6FCC24B0B22}"/>
              </a:ext>
            </a:extLst>
          </p:cNvPr>
          <p:cNvSpPr>
            <a:spLocks noGrp="1"/>
          </p:cNvSpPr>
          <p:nvPr>
            <p:ph type="sldNum" sz="quarter" idx="12"/>
          </p:nvPr>
        </p:nvSpPr>
        <p:spPr/>
        <p:txBody>
          <a:bodyPr/>
          <a:lstStyle/>
          <a:p>
            <a:fld id="{641477C0-A936-2F4C-8491-604A441A569F}" type="slidenum">
              <a:rPr lang="en-US" smtClean="0"/>
              <a:t>6</a:t>
            </a:fld>
            <a:endParaRPr lang="en-US" dirty="0"/>
          </a:p>
        </p:txBody>
      </p:sp>
      <p:sp>
        <p:nvSpPr>
          <p:cNvPr id="4" name="Text Placeholder 3">
            <a:extLst>
              <a:ext uri="{FF2B5EF4-FFF2-40B4-BE49-F238E27FC236}">
                <a16:creationId xmlns:a16="http://schemas.microsoft.com/office/drawing/2014/main" id="{CF138581-5E34-4EC6-86A3-CFF7FBA48526}"/>
              </a:ext>
            </a:extLst>
          </p:cNvPr>
          <p:cNvSpPr>
            <a:spLocks noGrp="1"/>
          </p:cNvSpPr>
          <p:nvPr>
            <p:ph type="body" sz="quarter" idx="14"/>
          </p:nvPr>
        </p:nvSpPr>
        <p:spPr>
          <a:xfrm>
            <a:off x="929397" y="1242875"/>
            <a:ext cx="10310040" cy="5233384"/>
          </a:xfrm>
        </p:spPr>
        <p:txBody>
          <a:bodyPr/>
          <a:lstStyle/>
          <a:p>
            <a:pPr marL="342900" marR="0" lvl="0" indent="-342900" algn="l" defTabSz="457200" rtl="0" eaLnBrk="1" fontAlgn="auto" latinLnBrk="0" hangingPunct="1">
              <a:lnSpc>
                <a:spcPct val="100000"/>
              </a:lnSpc>
              <a:spcBef>
                <a:spcPts val="0"/>
              </a:spcBef>
              <a:spcAft>
                <a:spcPts val="0"/>
              </a:spcAft>
              <a:buClr>
                <a:srgbClr val="000000"/>
              </a:buClr>
              <a:buSzPts val="1000"/>
              <a:buFont typeface="Symbol" panose="05050102010706020507" pitchFamily="18" charset="2"/>
              <a:buChar char=""/>
              <a:tabLst/>
              <a:defRPr/>
            </a:pPr>
            <a:r>
              <a:rPr kumimoji="0" lang="en-US" sz="1800" b="1"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2"/>
              </a:rPr>
              <a:t>Mayor’s Office (RSJI)</a:t>
            </a:r>
            <a:r>
              <a:rPr kumimoji="0" lang="en-US" sz="18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The Seattle Race and Social Justice Initiative (RSJI) is a citywide effort to end institutionalized racism and race-based disparities in City government.</a:t>
            </a:r>
            <a:r>
              <a:rPr lang="en-US" sz="1800" dirty="0">
                <a:solidFill>
                  <a:prstClr val="black">
                    <a:lumMod val="65000"/>
                    <a:lumOff val="35000"/>
                  </a:prstClr>
                </a:solidFill>
                <a:latin typeface="Calibri" panose="020F0502020204030204" pitchFamily="34" charset="0"/>
                <a:ea typeface="Times New Roman" panose="02020603050405020304" pitchFamily="18" charset="0"/>
              </a:rPr>
              <a:t> </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rPr>
              <a:t>RSJI builds on the work of the civil rights movement and the ongoing efforts of individuals and groups in Seattle to confront racism. The Initiative's long-term goal is to change the underlying system that creates race-based disparities in our community and to achieve racial equity. </a:t>
            </a:r>
            <a:b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rPr>
            </a:b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rPr>
              <a:t> </a:t>
            </a:r>
          </a:p>
          <a:p>
            <a:pPr marL="342900" marR="0" lvl="0" indent="-342900" algn="l" defTabSz="457200" rtl="0" eaLnBrk="1" fontAlgn="auto" latinLnBrk="0" hangingPunct="1">
              <a:lnSpc>
                <a:spcPct val="100000"/>
              </a:lnSpc>
              <a:spcBef>
                <a:spcPts val="0"/>
              </a:spcBef>
              <a:spcAft>
                <a:spcPts val="0"/>
              </a:spcAft>
              <a:buClr>
                <a:srgbClr val="000000"/>
              </a:buClr>
              <a:buSzPts val="1000"/>
              <a:buFont typeface="Symbol" panose="05050102010706020507" pitchFamily="18" charset="2"/>
              <a:buChar char=""/>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Seattle Office of Civil Rights – Equity webpage:</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See </a:t>
            </a:r>
            <a:r>
              <a:rPr kumimoji="0" lang="en-US" sz="18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3"/>
              </a:rPr>
              <a:t>Racial Equity Toolkit</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SOCR sponsors multiple trainings, work with City Attorney’s Office on investigation and complaints and works to provide technical assistance to all departments on Race and Social Justice initiatives.  An example of the Toolkit applied can be found at </a:t>
            </a:r>
            <a:r>
              <a:rPr kumimoji="0" lang="en-US" sz="18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4"/>
              </a:rPr>
              <a:t>Department of Neighborhoods participatory budget</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process. </a:t>
            </a:r>
            <a:endPar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endParaRPr>
          </a:p>
          <a:p>
            <a:pPr marL="841375" marR="0" lvl="0" indent="-228600" algn="l" defTabSz="457200" rtl="0" eaLnBrk="1" fontAlgn="auto" latinLnBrk="0" hangingPunct="1">
              <a:lnSpc>
                <a:spcPct val="100000"/>
              </a:lnSpc>
              <a:spcBef>
                <a:spcPts val="0"/>
              </a:spcBef>
              <a:spcAft>
                <a:spcPts val="0"/>
              </a:spcAft>
              <a:buClrTx/>
              <a:buSzPct val="60000"/>
              <a:buFont typeface="Arial"/>
              <a:buChar char="•"/>
              <a:tabLst/>
              <a:defRPr/>
            </a:pP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rPr>
              <a:t> </a:t>
            </a:r>
          </a:p>
          <a:p>
            <a:pPr marL="342900" marR="0" lvl="0" indent="-342900" algn="l" defTabSz="457200" rtl="0" eaLnBrk="1" fontAlgn="auto" latinLnBrk="0" hangingPunct="1">
              <a:lnSpc>
                <a:spcPct val="100000"/>
              </a:lnSpc>
              <a:spcBef>
                <a:spcPts val="0"/>
              </a:spcBef>
              <a:spcAft>
                <a:spcPts val="0"/>
              </a:spcAft>
              <a:buClr>
                <a:srgbClr val="000000"/>
              </a:buClr>
              <a:buSzPts val="1000"/>
              <a:buFont typeface="Symbol" panose="05050102010706020507" pitchFamily="18" charset="2"/>
              <a:buChar char=""/>
              <a:tabLst/>
              <a:defRPr/>
            </a:pPr>
            <a:r>
              <a:rPr kumimoji="0" lang="en-US" sz="18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Seattle Human Resources,  </a:t>
            </a:r>
            <a:r>
              <a:rPr kumimoji="0" lang="en-US" sz="1800" b="1"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mn-cs"/>
                <a:hlinkClick r:id="rId5"/>
              </a:rPr>
              <a:t>Workforce Equity</a:t>
            </a:r>
            <a:r>
              <a:rPr kumimoji="0" lang="en-US" sz="1800" b="1"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a:t>
            </a:r>
            <a:r>
              <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Times New Roman" panose="02020603050405020304" pitchFamily="18" charset="0"/>
                <a:cs typeface="+mn-cs"/>
              </a:rPr>
              <a:t>   contact Felecia Caldwell.  Workforce Equity is an extension of the City's Race and Social Justice Initiative - with a focus on the City's employees.  Under Executive Order 2015-02, the Seattle Office for Civil Rights and Seattle Department of Human Resources partnered to create the first Workforce Equity Strategic Plan in July 2016.  The Workforce Equity Division in SDHR oversees the Plan, its updates and the work described in Executive Order 2018-04: Anti-Harassment and Anti-Discrimination. </a:t>
            </a:r>
            <a:endParaRPr kumimoji="0" lang="en-US" sz="1800" b="0" i="0" u="none" strike="noStrike" kern="1200" cap="none" spc="0" normalizeH="0" baseline="0" noProof="0" dirty="0">
              <a:ln>
                <a:noFill/>
              </a:ln>
              <a:solidFill>
                <a:prstClr val="black">
                  <a:lumMod val="65000"/>
                  <a:lumOff val="35000"/>
                </a:prstClr>
              </a:solidFill>
              <a:effectLst/>
              <a:uLnTx/>
              <a:uFillTx/>
              <a:latin typeface="Calibri" panose="020F0502020204030204" pitchFamily="34" charset="0"/>
              <a:ea typeface="Calibri" panose="020F0502020204030204" pitchFamily="34" charset="0"/>
              <a:cs typeface="+mn-cs"/>
            </a:endParaRPr>
          </a:p>
          <a:p>
            <a:pPr marL="457200" marR="0" lvl="0" indent="-228600" algn="l" defTabSz="457200" rtl="0" eaLnBrk="1" fontAlgn="auto" latinLnBrk="0" hangingPunct="1">
              <a:lnSpc>
                <a:spcPct val="100000"/>
              </a:lnSpc>
              <a:spcBef>
                <a:spcPts val="0"/>
              </a:spcBef>
              <a:spcAft>
                <a:spcPts val="0"/>
              </a:spcAft>
              <a:buClrTx/>
              <a:buSzPct val="60000"/>
              <a:buFont typeface="Arial"/>
              <a:buChar char="•"/>
              <a:tabLst/>
              <a:defRPr/>
            </a:pPr>
            <a:endParaRPr lang="en-US" dirty="0"/>
          </a:p>
        </p:txBody>
      </p:sp>
      <p:sp>
        <p:nvSpPr>
          <p:cNvPr id="5" name="Title 4">
            <a:extLst>
              <a:ext uri="{FF2B5EF4-FFF2-40B4-BE49-F238E27FC236}">
                <a16:creationId xmlns:a16="http://schemas.microsoft.com/office/drawing/2014/main" id="{EF1FC799-938F-4F69-8A31-CB54DB203740}"/>
              </a:ext>
            </a:extLst>
          </p:cNvPr>
          <p:cNvSpPr>
            <a:spLocks noGrp="1"/>
          </p:cNvSpPr>
          <p:nvPr>
            <p:ph type="title"/>
          </p:nvPr>
        </p:nvSpPr>
        <p:spPr>
          <a:xfrm>
            <a:off x="929400" y="381741"/>
            <a:ext cx="10310037" cy="790112"/>
          </a:xfrm>
        </p:spPr>
        <p:txBody>
          <a:bodyPr/>
          <a:lstStyle/>
          <a:p>
            <a:r>
              <a:rPr lang="en-US" dirty="0"/>
              <a:t>Policy and Legislation</a:t>
            </a:r>
          </a:p>
        </p:txBody>
      </p:sp>
    </p:spTree>
    <p:extLst>
      <p:ext uri="{BB962C8B-B14F-4D97-AF65-F5344CB8AC3E}">
        <p14:creationId xmlns:p14="http://schemas.microsoft.com/office/powerpoint/2010/main" val="404162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9B7F393-C8F2-4A81-A501-BE65A9DA8E71}"/>
              </a:ext>
            </a:extLst>
          </p:cNvPr>
          <p:cNvSpPr>
            <a:spLocks noGrp="1"/>
          </p:cNvSpPr>
          <p:nvPr>
            <p:ph type="ftr" sz="quarter" idx="11"/>
          </p:nvPr>
        </p:nvSpPr>
        <p:spPr/>
        <p:txBody>
          <a:bodyPr/>
          <a:lstStyle/>
          <a:p>
            <a:r>
              <a:rPr lang="en-US" dirty="0"/>
              <a:t>SEATTLE HUMAN SERVICES </a:t>
            </a:r>
          </a:p>
        </p:txBody>
      </p:sp>
      <p:sp>
        <p:nvSpPr>
          <p:cNvPr id="3" name="Slide Number Placeholder 2">
            <a:extLst>
              <a:ext uri="{FF2B5EF4-FFF2-40B4-BE49-F238E27FC236}">
                <a16:creationId xmlns:a16="http://schemas.microsoft.com/office/drawing/2014/main" id="{B9777430-C89E-4416-BC52-D6FCC24B0B22}"/>
              </a:ext>
            </a:extLst>
          </p:cNvPr>
          <p:cNvSpPr>
            <a:spLocks noGrp="1"/>
          </p:cNvSpPr>
          <p:nvPr>
            <p:ph type="sldNum" sz="quarter" idx="12"/>
          </p:nvPr>
        </p:nvSpPr>
        <p:spPr/>
        <p:txBody>
          <a:bodyPr/>
          <a:lstStyle/>
          <a:p>
            <a:fld id="{641477C0-A936-2F4C-8491-604A441A569F}" type="slidenum">
              <a:rPr lang="en-US" smtClean="0"/>
              <a:t>7</a:t>
            </a:fld>
            <a:endParaRPr lang="en-US" dirty="0"/>
          </a:p>
        </p:txBody>
      </p:sp>
      <p:sp>
        <p:nvSpPr>
          <p:cNvPr id="4" name="Text Placeholder 3">
            <a:extLst>
              <a:ext uri="{FF2B5EF4-FFF2-40B4-BE49-F238E27FC236}">
                <a16:creationId xmlns:a16="http://schemas.microsoft.com/office/drawing/2014/main" id="{CF138581-5E34-4EC6-86A3-CFF7FBA48526}"/>
              </a:ext>
            </a:extLst>
          </p:cNvPr>
          <p:cNvSpPr>
            <a:spLocks noGrp="1"/>
          </p:cNvSpPr>
          <p:nvPr>
            <p:ph type="body" sz="quarter" idx="14"/>
          </p:nvPr>
        </p:nvSpPr>
        <p:spPr>
          <a:xfrm>
            <a:off x="929397" y="1296140"/>
            <a:ext cx="10310040" cy="4568086"/>
          </a:xfrm>
        </p:spPr>
        <p:txBody>
          <a:bodyPr/>
          <a:lstStyle/>
          <a:p>
            <a:pPr marL="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u="sng" dirty="0">
                <a:solidFill>
                  <a:srgbClr val="0563C1"/>
                </a:solidFill>
                <a:effectLst/>
                <a:latin typeface="Calibri" panose="020F0502020204030204" pitchFamily="34" charset="0"/>
                <a:ea typeface="Calibri" panose="020F0502020204030204" pitchFamily="34" charset="0"/>
                <a:hlinkClick r:id="rId2"/>
              </a:rPr>
              <a:t>Environmental Justice</a:t>
            </a:r>
            <a:r>
              <a:rPr lang="en-US" sz="2000" b="1" dirty="0">
                <a:effectLst/>
                <a:latin typeface="Calibri" panose="020F0502020204030204" pitchFamily="34" charset="0"/>
                <a:ea typeface="Calibri" panose="020F0502020204030204" pitchFamily="34" charset="0"/>
              </a:rPr>
              <a:t>:</a:t>
            </a:r>
            <a:r>
              <a:rPr lang="en-US" sz="2000" dirty="0">
                <a:effectLst/>
                <a:latin typeface="Calibri" panose="020F0502020204030204" pitchFamily="34" charset="0"/>
                <a:ea typeface="Calibri" panose="020F0502020204030204" pitchFamily="34" charset="0"/>
              </a:rPr>
              <a:t>  In partnership with the community, Seattle developed the Equity &amp; Environment Agenda--a strategy to address these disparities and ensure that all Seattle residents benefit from our progress. The Agenda, along with Seattle's Race and Social Justice Initiative, are helping us ensure that we prioritize equity and center race in our environmental solutions. Environmental Study on racial disparities for environmental hazards informed the AFH and the Consolidated Plan. </a:t>
            </a:r>
            <a:br>
              <a:rPr lang="en-US" sz="2000" dirty="0">
                <a:effectLst/>
                <a:latin typeface="Calibri" panose="020F0502020204030204" pitchFamily="34" charset="0"/>
                <a:ea typeface="Calibri" panose="020F0502020204030204" pitchFamily="34" charset="0"/>
              </a:rPr>
            </a:b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b="1" dirty="0">
                <a:effectLst/>
                <a:latin typeface="Calibri" panose="020F0502020204030204" pitchFamily="34" charset="0"/>
                <a:ea typeface="Calibri" panose="020F0502020204030204" pitchFamily="34" charset="0"/>
              </a:rPr>
              <a:t>Municipal legislation establishing:</a:t>
            </a:r>
            <a:endParaRPr lang="en-US" sz="20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rPr>
              <a:t> $15 Minimum Wage, Family Paid leave at the local level, followed by the State level and most recently proposed by Federal  administration.  Legislation like this particularly benefits LMI households who may otherwise have no employer sponsored benefits and tend to have overrepresentation of LMI BIPOC families and individuals </a:t>
            </a:r>
          </a:p>
          <a:p>
            <a:pPr marL="742950" marR="0" lvl="1" indent="-285750">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rPr>
              <a:t>Renter Protection laws</a:t>
            </a:r>
          </a:p>
          <a:p>
            <a:pPr marL="457200" marR="0" lvl="0" indent="-228600" algn="l" defTabSz="457200" rtl="0" eaLnBrk="1" fontAlgn="auto" latinLnBrk="0" hangingPunct="1">
              <a:lnSpc>
                <a:spcPct val="100000"/>
              </a:lnSpc>
              <a:spcBef>
                <a:spcPts val="0"/>
              </a:spcBef>
              <a:spcAft>
                <a:spcPts val="0"/>
              </a:spcAft>
              <a:buClrTx/>
              <a:buSzPct val="60000"/>
              <a:buFont typeface="Arial"/>
              <a:buChar char="•"/>
              <a:tabLst/>
              <a:defRPr/>
            </a:pPr>
            <a:endParaRPr lang="en-US" dirty="0"/>
          </a:p>
        </p:txBody>
      </p:sp>
      <p:sp>
        <p:nvSpPr>
          <p:cNvPr id="5" name="Title 4">
            <a:extLst>
              <a:ext uri="{FF2B5EF4-FFF2-40B4-BE49-F238E27FC236}">
                <a16:creationId xmlns:a16="http://schemas.microsoft.com/office/drawing/2014/main" id="{EF1FC799-938F-4F69-8A31-CB54DB203740}"/>
              </a:ext>
            </a:extLst>
          </p:cNvPr>
          <p:cNvSpPr>
            <a:spLocks noGrp="1"/>
          </p:cNvSpPr>
          <p:nvPr>
            <p:ph type="title"/>
          </p:nvPr>
        </p:nvSpPr>
        <p:spPr>
          <a:xfrm>
            <a:off x="929400" y="363985"/>
            <a:ext cx="10310037" cy="932155"/>
          </a:xfrm>
        </p:spPr>
        <p:txBody>
          <a:bodyPr/>
          <a:lstStyle/>
          <a:p>
            <a:r>
              <a:rPr lang="en-US" dirty="0"/>
              <a:t>Policy and Legislation</a:t>
            </a:r>
          </a:p>
        </p:txBody>
      </p:sp>
    </p:spTree>
    <p:extLst>
      <p:ext uri="{BB962C8B-B14F-4D97-AF65-F5344CB8AC3E}">
        <p14:creationId xmlns:p14="http://schemas.microsoft.com/office/powerpoint/2010/main" val="386011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4974E25-33DD-4961-B366-1211A2C59507}"/>
              </a:ext>
            </a:extLst>
          </p:cNvPr>
          <p:cNvSpPr>
            <a:spLocks noGrp="1"/>
          </p:cNvSpPr>
          <p:nvPr>
            <p:ph type="ftr" sz="quarter" idx="11"/>
          </p:nvPr>
        </p:nvSpPr>
        <p:spPr/>
        <p:txBody>
          <a:bodyPr/>
          <a:lstStyle/>
          <a:p>
            <a:r>
              <a:rPr lang="en-US" dirty="0"/>
              <a:t>SEATTLE HUMAN SERVICES </a:t>
            </a:r>
          </a:p>
        </p:txBody>
      </p:sp>
      <p:sp>
        <p:nvSpPr>
          <p:cNvPr id="3" name="Slide Number Placeholder 2">
            <a:extLst>
              <a:ext uri="{FF2B5EF4-FFF2-40B4-BE49-F238E27FC236}">
                <a16:creationId xmlns:a16="http://schemas.microsoft.com/office/drawing/2014/main" id="{C7F594E5-30AA-449F-918A-3306F91EF887}"/>
              </a:ext>
            </a:extLst>
          </p:cNvPr>
          <p:cNvSpPr>
            <a:spLocks noGrp="1"/>
          </p:cNvSpPr>
          <p:nvPr>
            <p:ph type="sldNum" sz="quarter" idx="12"/>
          </p:nvPr>
        </p:nvSpPr>
        <p:spPr/>
        <p:txBody>
          <a:bodyPr/>
          <a:lstStyle/>
          <a:p>
            <a:fld id="{641477C0-A936-2F4C-8491-604A441A569F}" type="slidenum">
              <a:rPr lang="en-US" smtClean="0"/>
              <a:t>8</a:t>
            </a:fld>
            <a:endParaRPr lang="en-US" dirty="0"/>
          </a:p>
        </p:txBody>
      </p:sp>
      <p:sp>
        <p:nvSpPr>
          <p:cNvPr id="4" name="Text Placeholder 3">
            <a:extLst>
              <a:ext uri="{FF2B5EF4-FFF2-40B4-BE49-F238E27FC236}">
                <a16:creationId xmlns:a16="http://schemas.microsoft.com/office/drawing/2014/main" id="{D2BA8A38-AF77-4DA4-B316-DB6A4C9D52E8}"/>
              </a:ext>
            </a:extLst>
          </p:cNvPr>
          <p:cNvSpPr>
            <a:spLocks noGrp="1"/>
          </p:cNvSpPr>
          <p:nvPr>
            <p:ph type="body" sz="quarter" idx="14"/>
          </p:nvPr>
        </p:nvSpPr>
        <p:spPr>
          <a:xfrm>
            <a:off x="929397" y="1145219"/>
            <a:ext cx="10310040" cy="4719007"/>
          </a:xfrm>
        </p:spPr>
        <p:txBody>
          <a:bodyPr/>
          <a:lstStyle/>
          <a:p>
            <a:pPr marL="0" marR="0" lvl="0" indent="0">
              <a:spcBef>
                <a:spcPts val="600"/>
              </a:spcBef>
              <a:spcAft>
                <a:spcPts val="1200"/>
              </a:spcAft>
              <a:buClr>
                <a:srgbClr val="000000"/>
              </a:buClr>
              <a:buSzPts val="1000"/>
              <a:buNone/>
            </a:pPr>
            <a:r>
              <a:rPr lang="en-US" sz="2400" b="1" dirty="0">
                <a:effectLst/>
                <a:latin typeface="Calibri" panose="020F0502020204030204" pitchFamily="34" charset="0"/>
                <a:ea typeface="Times New Roman" panose="02020603050405020304" pitchFamily="18" charset="0"/>
              </a:rPr>
              <a:t>OPCD Equitable Development Monitoring Program (EDMP</a:t>
            </a:r>
            <a:r>
              <a:rPr lang="en-US" sz="2400" dirty="0">
                <a:effectLst/>
                <a:latin typeface="Calibri" panose="020F0502020204030204" pitchFamily="34" charset="0"/>
                <a:ea typeface="Times New Roman" panose="02020603050405020304" pitchFamily="18" charset="0"/>
              </a:rPr>
              <a:t>):  contact Diana Canzoneri.  O</a:t>
            </a:r>
            <a:r>
              <a:rPr lang="en-US" sz="2400" dirty="0">
                <a:solidFill>
                  <a:srgbClr val="000000"/>
                </a:solidFill>
                <a:effectLst/>
                <a:latin typeface="Calibri" panose="020F0502020204030204" pitchFamily="34" charset="0"/>
                <a:ea typeface="Times New Roman" panose="02020603050405020304" pitchFamily="18" charset="0"/>
              </a:rPr>
              <a:t>ngoing source of data and analysis to inform City policies, programs, and investments-and to aid work community-based work.  Launched in the fall of 2020 it includes:</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Wingdings" panose="05000000000000000000" pitchFamily="2" charset="2"/>
              <a:buChar char=""/>
            </a:pPr>
            <a:r>
              <a:rPr lang="en-US" u="sng" dirty="0">
                <a:solidFill>
                  <a:srgbClr val="000000"/>
                </a:solidFill>
                <a:effectLst/>
                <a:latin typeface="Calibri" panose="020F0502020204030204" pitchFamily="34" charset="0"/>
                <a:ea typeface="Times New Roman" panose="02020603050405020304" pitchFamily="18" charset="0"/>
                <a:hlinkClick r:id="rId2"/>
              </a:rPr>
              <a:t>Community Indicators</a:t>
            </a:r>
            <a:r>
              <a:rPr lang="en-US" dirty="0">
                <a:solidFill>
                  <a:srgbClr val="000000"/>
                </a:solidFill>
                <a:effectLst/>
                <a:latin typeface="Calibri" panose="020F0502020204030204" pitchFamily="34" charset="0"/>
                <a:ea typeface="Times New Roman" panose="02020603050405020304" pitchFamily="18" charset="0"/>
              </a:rPr>
              <a:t> selected based on concerns and priorities expressed by community members. Includes housing affordability, neighborhood livability, transportation, and education and economic opportunity. </a:t>
            </a:r>
            <a:endParaRPr lang="en-US" dirty="0">
              <a:effectLst/>
              <a:latin typeface="Calibri" panose="020F0502020204030204" pitchFamily="34" charset="0"/>
              <a:ea typeface="Calibri" panose="020F0502020204030204" pitchFamily="34" charset="0"/>
            </a:endParaRPr>
          </a:p>
          <a:p>
            <a:pPr marL="1143000" marR="0" lvl="2" indent="-228600">
              <a:spcBef>
                <a:spcPts val="600"/>
              </a:spcBef>
              <a:spcAft>
                <a:spcPts val="0"/>
              </a:spcAft>
              <a:buFont typeface="Wingdings" panose="05000000000000000000" pitchFamily="2" charset="2"/>
              <a:buChar char=""/>
            </a:pPr>
            <a:r>
              <a:rPr lang="en-US" u="sng" dirty="0">
                <a:solidFill>
                  <a:srgbClr val="000000"/>
                </a:solidFill>
                <a:effectLst/>
                <a:latin typeface="Calibri" panose="020F0502020204030204" pitchFamily="34" charset="0"/>
                <a:ea typeface="Times New Roman" panose="02020603050405020304" pitchFamily="18" charset="0"/>
                <a:hlinkClick r:id="rId3"/>
              </a:rPr>
              <a:t>Heightened Displacement Risk Indicators</a:t>
            </a:r>
            <a:r>
              <a:rPr lang="en-US" dirty="0">
                <a:solidFill>
                  <a:srgbClr val="000000"/>
                </a:solidFill>
                <a:effectLst/>
                <a:latin typeface="Calibri" panose="020F0502020204030204" pitchFamily="34" charset="0"/>
                <a:ea typeface="Times New Roman" panose="02020603050405020304" pitchFamily="18" charset="0"/>
              </a:rPr>
              <a:t> to increase our understanding of displacement and detect heightened displacement risks.</a:t>
            </a:r>
            <a:endParaRPr lang="en-US" dirty="0">
              <a:effectLst/>
              <a:latin typeface="Calibri" panose="020F0502020204030204" pitchFamily="34" charset="0"/>
              <a:ea typeface="Calibri" panose="020F0502020204030204" pitchFamily="34" charset="0"/>
            </a:endParaRPr>
          </a:p>
          <a:p>
            <a:pPr marL="1143000" marR="0" lvl="2" indent="-228600">
              <a:spcBef>
                <a:spcPts val="600"/>
              </a:spcBef>
              <a:spcAft>
                <a:spcPts val="0"/>
              </a:spcAft>
              <a:buFont typeface="Wingdings" panose="05000000000000000000" pitchFamily="2" charset="2"/>
              <a:buChar char=""/>
            </a:pPr>
            <a:r>
              <a:rPr lang="en-US" dirty="0">
                <a:solidFill>
                  <a:srgbClr val="000000"/>
                </a:solidFill>
                <a:effectLst/>
                <a:latin typeface="Calibri" panose="020F0502020204030204" pitchFamily="34" charset="0"/>
                <a:ea typeface="Times New Roman" panose="02020603050405020304" pitchFamily="18" charset="0"/>
              </a:rPr>
              <a:t>Information on </a:t>
            </a:r>
            <a:r>
              <a:rPr lang="en-US" u="sng" dirty="0">
                <a:solidFill>
                  <a:srgbClr val="0000FF"/>
                </a:solidFill>
                <a:effectLst/>
                <a:latin typeface="Calibri" panose="020F0502020204030204" pitchFamily="34" charset="0"/>
                <a:ea typeface="Times New Roman" panose="02020603050405020304" pitchFamily="18" charset="0"/>
                <a:hlinkClick r:id="rId4"/>
              </a:rPr>
              <a:t>Neighborhood Change</a:t>
            </a:r>
            <a:r>
              <a:rPr lang="en-US" dirty="0">
                <a:solidFill>
                  <a:srgbClr val="000000"/>
                </a:solidFill>
                <a:effectLst/>
                <a:latin typeface="Calibri" panose="020F0502020204030204" pitchFamily="34" charset="0"/>
                <a:ea typeface="Times New Roman" panose="02020603050405020304" pitchFamily="18" charset="0"/>
              </a:rPr>
              <a:t>  including historical context and recent shifts in racial and ethnic demographics.</a:t>
            </a:r>
            <a:endParaRPr lang="en-US"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5" name="Title 4">
            <a:extLst>
              <a:ext uri="{FF2B5EF4-FFF2-40B4-BE49-F238E27FC236}">
                <a16:creationId xmlns:a16="http://schemas.microsoft.com/office/drawing/2014/main" id="{FD93B729-AB6B-4A89-B29F-5704B68ED1BD}"/>
              </a:ext>
            </a:extLst>
          </p:cNvPr>
          <p:cNvSpPr>
            <a:spLocks noGrp="1"/>
          </p:cNvSpPr>
          <p:nvPr>
            <p:ph type="title"/>
          </p:nvPr>
        </p:nvSpPr>
        <p:spPr>
          <a:xfrm>
            <a:off x="929400" y="417250"/>
            <a:ext cx="10310037" cy="727969"/>
          </a:xfrm>
        </p:spPr>
        <p:txBody>
          <a:bodyPr/>
          <a:lstStyle/>
          <a:p>
            <a:r>
              <a:rPr lang="en-US" dirty="0"/>
              <a:t>Data that Informs Actions</a:t>
            </a:r>
          </a:p>
        </p:txBody>
      </p:sp>
    </p:spTree>
    <p:extLst>
      <p:ext uri="{BB962C8B-B14F-4D97-AF65-F5344CB8AC3E}">
        <p14:creationId xmlns:p14="http://schemas.microsoft.com/office/powerpoint/2010/main" val="348140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07A8887-9165-4C66-9667-62DEF16F840D}"/>
              </a:ext>
            </a:extLst>
          </p:cNvPr>
          <p:cNvSpPr>
            <a:spLocks noGrp="1"/>
          </p:cNvSpPr>
          <p:nvPr>
            <p:ph type="title"/>
          </p:nvPr>
        </p:nvSpPr>
        <p:spPr/>
        <p:txBody>
          <a:bodyPr>
            <a:normAutofit fontScale="90000"/>
          </a:bodyPr>
          <a:lstStyle/>
          <a:p>
            <a:pPr lvl="0"/>
            <a:r>
              <a:rPr lang="en-US" sz="2700" dirty="0">
                <a:solidFill>
                  <a:prstClr val="black"/>
                </a:solidFill>
                <a:latin typeface="Calibri"/>
              </a:rPr>
              <a:t>Debra Rhinehart</a:t>
            </a:r>
            <a:br>
              <a:rPr lang="en-US" sz="2700" dirty="0">
                <a:solidFill>
                  <a:prstClr val="black"/>
                </a:solidFill>
                <a:latin typeface="Calibri"/>
              </a:rPr>
            </a:br>
            <a:r>
              <a:rPr lang="en-US" sz="2700" dirty="0">
                <a:solidFill>
                  <a:prstClr val="black"/>
                </a:solidFill>
                <a:latin typeface="Calibri"/>
              </a:rPr>
              <a:t>Strategic Advisor, Human Services Department</a:t>
            </a:r>
            <a:br>
              <a:rPr lang="en-US" sz="2700" dirty="0">
                <a:solidFill>
                  <a:prstClr val="black"/>
                </a:solidFill>
                <a:latin typeface="Calibri"/>
              </a:rPr>
            </a:br>
            <a:r>
              <a:rPr lang="en-US" sz="2700" dirty="0">
                <a:solidFill>
                  <a:prstClr val="black"/>
                </a:solidFill>
                <a:latin typeface="Calibri"/>
              </a:rPr>
              <a:t>City of Seattle, 206-684-0574             </a:t>
            </a:r>
            <a:br>
              <a:rPr lang="en-US" sz="2700" dirty="0">
                <a:solidFill>
                  <a:prstClr val="black"/>
                </a:solidFill>
                <a:latin typeface="Calibri"/>
              </a:rPr>
            </a:br>
            <a:r>
              <a:rPr lang="en-US" sz="2700" dirty="0">
                <a:solidFill>
                  <a:prstClr val="black"/>
                </a:solidFill>
                <a:latin typeface="Calibri"/>
                <a:hlinkClick r:id="rId2">
                  <a:extLst>
                    <a:ext uri="{A12FA001-AC4F-418D-AE19-62706E023703}">
                      <ahyp:hlinkClr xmlns:ahyp="http://schemas.microsoft.com/office/drawing/2018/hyperlinkcolor" val="tx"/>
                    </a:ext>
                  </a:extLst>
                </a:hlinkClick>
              </a:rPr>
              <a:t>Debra.Rhinehart@seattle.gov</a:t>
            </a:r>
            <a:br>
              <a:rPr lang="en-US" sz="2700" dirty="0">
                <a:solidFill>
                  <a:prstClr val="black"/>
                </a:solidFill>
                <a:latin typeface="Calibri"/>
              </a:rPr>
            </a:br>
            <a:br>
              <a:rPr lang="en-US" sz="2700" dirty="0">
                <a:solidFill>
                  <a:prstClr val="black"/>
                </a:solidFill>
                <a:latin typeface="Calibri"/>
              </a:rPr>
            </a:br>
            <a:r>
              <a:rPr lang="en-US" sz="2700" dirty="0">
                <a:solidFill>
                  <a:prstClr val="black"/>
                </a:solidFill>
                <a:latin typeface="Calibri"/>
              </a:rPr>
              <a:t>Dan Burton</a:t>
            </a:r>
            <a:br>
              <a:rPr lang="en-US" sz="2700" dirty="0">
                <a:solidFill>
                  <a:prstClr val="black"/>
                </a:solidFill>
                <a:latin typeface="Calibri"/>
              </a:rPr>
            </a:br>
            <a:r>
              <a:rPr lang="en-US" sz="2700" dirty="0">
                <a:solidFill>
                  <a:prstClr val="black"/>
                </a:solidFill>
                <a:latin typeface="Calibri"/>
              </a:rPr>
              <a:t>Federal Grants Manager, Human Services Department</a:t>
            </a:r>
            <a:br>
              <a:rPr lang="en-US" sz="2700" dirty="0">
                <a:solidFill>
                  <a:prstClr val="black"/>
                </a:solidFill>
                <a:latin typeface="Calibri"/>
              </a:rPr>
            </a:br>
            <a:r>
              <a:rPr lang="en-US" sz="2700" dirty="0">
                <a:solidFill>
                  <a:prstClr val="black"/>
                </a:solidFill>
                <a:latin typeface="Calibri"/>
              </a:rPr>
              <a:t>City of Seattle, 206-256-5415</a:t>
            </a:r>
            <a:br>
              <a:rPr lang="en-US" sz="2700" dirty="0">
                <a:solidFill>
                  <a:prstClr val="black"/>
                </a:solidFill>
                <a:latin typeface="Calibri"/>
              </a:rPr>
            </a:br>
            <a:r>
              <a:rPr lang="en-US" sz="2700" dirty="0">
                <a:solidFill>
                  <a:prstClr val="black"/>
                </a:solidFill>
                <a:latin typeface="Calibri"/>
                <a:hlinkClick r:id="rId3">
                  <a:extLst>
                    <a:ext uri="{A12FA001-AC4F-418D-AE19-62706E023703}">
                      <ahyp:hlinkClr xmlns:ahyp="http://schemas.microsoft.com/office/drawing/2018/hyperlinkcolor" val="tx"/>
                    </a:ext>
                  </a:extLst>
                </a:hlinkClick>
              </a:rPr>
              <a:t>Dan.Burton@seattle.gov</a:t>
            </a:r>
            <a:r>
              <a:rPr lang="en-US" sz="2700" dirty="0">
                <a:solidFill>
                  <a:prstClr val="black"/>
                </a:solidFill>
                <a:latin typeface="Calibri"/>
              </a:rPr>
              <a:t> </a:t>
            </a:r>
            <a:br>
              <a:rPr lang="en-US" dirty="0">
                <a:solidFill>
                  <a:prstClr val="black"/>
                </a:solidFill>
                <a:latin typeface="Calibri"/>
              </a:rPr>
            </a:br>
            <a:endParaRPr lang="en-US" dirty="0"/>
          </a:p>
        </p:txBody>
      </p:sp>
      <p:sp>
        <p:nvSpPr>
          <p:cNvPr id="2" name="Footer Placeholder 1">
            <a:extLst>
              <a:ext uri="{FF2B5EF4-FFF2-40B4-BE49-F238E27FC236}">
                <a16:creationId xmlns:a16="http://schemas.microsoft.com/office/drawing/2014/main" id="{5C749190-CFFA-47FE-95FA-0341A19BA5F8}"/>
              </a:ext>
            </a:extLst>
          </p:cNvPr>
          <p:cNvSpPr>
            <a:spLocks noGrp="1"/>
          </p:cNvSpPr>
          <p:nvPr>
            <p:ph type="ftr" sz="quarter" idx="11"/>
          </p:nvPr>
        </p:nvSpPr>
        <p:spPr/>
        <p:txBody>
          <a:bodyPr/>
          <a:lstStyle/>
          <a:p>
            <a:r>
              <a:rPr lang="en-US" dirty="0"/>
              <a:t>SEATTLE HUMAN SERVICES </a:t>
            </a:r>
          </a:p>
        </p:txBody>
      </p:sp>
      <p:sp>
        <p:nvSpPr>
          <p:cNvPr id="3" name="Slide Number Placeholder 2">
            <a:extLst>
              <a:ext uri="{FF2B5EF4-FFF2-40B4-BE49-F238E27FC236}">
                <a16:creationId xmlns:a16="http://schemas.microsoft.com/office/drawing/2014/main" id="{0ABAEFCC-8195-451F-AAFA-D5AE6918026F}"/>
              </a:ext>
            </a:extLst>
          </p:cNvPr>
          <p:cNvSpPr>
            <a:spLocks noGrp="1"/>
          </p:cNvSpPr>
          <p:nvPr>
            <p:ph type="sldNum" sz="quarter" idx="12"/>
          </p:nvPr>
        </p:nvSpPr>
        <p:spPr/>
        <p:txBody>
          <a:bodyPr/>
          <a:lstStyle/>
          <a:p>
            <a:fld id="{641477C0-A936-2F4C-8491-604A441A569F}" type="slidenum">
              <a:rPr lang="en-US" smtClean="0"/>
              <a:t>9</a:t>
            </a:fld>
            <a:endParaRPr lang="en-US" dirty="0"/>
          </a:p>
        </p:txBody>
      </p:sp>
      <p:pic>
        <p:nvPicPr>
          <p:cNvPr id="11" name="Picture Placeholder 3" descr="Fai_Credit-Sound-Generations.jpg">
            <a:extLst>
              <a:ext uri="{FF2B5EF4-FFF2-40B4-BE49-F238E27FC236}">
                <a16:creationId xmlns:a16="http://schemas.microsoft.com/office/drawing/2014/main" id="{5A5F00BB-AA14-4B11-9D54-330FC287B0FC}"/>
              </a:ext>
            </a:extLst>
          </p:cNvPr>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5172" b="5172"/>
          <a:stretch>
            <a:fillRect/>
          </a:stretch>
        </p:blipFill>
        <p:spPr>
          <a:xfrm>
            <a:off x="7027863" y="620713"/>
            <a:ext cx="4237037" cy="5243512"/>
          </a:xfrm>
        </p:spPr>
      </p:pic>
    </p:spTree>
    <p:extLst>
      <p:ext uri="{BB962C8B-B14F-4D97-AF65-F5344CB8AC3E}">
        <p14:creationId xmlns:p14="http://schemas.microsoft.com/office/powerpoint/2010/main" val="2441486145"/>
      </p:ext>
    </p:extLst>
  </p:cSld>
  <p:clrMapOvr>
    <a:masterClrMapping/>
  </p:clrMapOvr>
</p:sld>
</file>

<file path=ppt/theme/theme1.xml><?xml version="1.0" encoding="utf-8"?>
<a:theme xmlns:a="http://schemas.openxmlformats.org/drawingml/2006/main" name="HSD_BrandTheme">
  <a:themeElements>
    <a:clrScheme name="HSD Brand Theme">
      <a:dk1>
        <a:sysClr val="windowText" lastClr="000000"/>
      </a:dk1>
      <a:lt1>
        <a:sysClr val="window" lastClr="FFFFFF"/>
      </a:lt1>
      <a:dk2>
        <a:srgbClr val="0F7DC0"/>
      </a:dk2>
      <a:lt2>
        <a:srgbClr val="94B8E5"/>
      </a:lt2>
      <a:accent1>
        <a:srgbClr val="258C39"/>
      </a:accent1>
      <a:accent2>
        <a:srgbClr val="73BB44"/>
      </a:accent2>
      <a:accent3>
        <a:srgbClr val="FDB740"/>
      </a:accent3>
      <a:accent4>
        <a:srgbClr val="FFDE91"/>
      </a:accent4>
      <a:accent5>
        <a:srgbClr val="BCBDC0"/>
      </a:accent5>
      <a:accent6>
        <a:srgbClr val="E6E7E8"/>
      </a:accent6>
      <a:hlink>
        <a:srgbClr val="48BCF9"/>
      </a:hlink>
      <a:folHlink>
        <a:srgbClr val="4C2C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SD-External-PPT-template" id="{1994003B-D566-4AAC-92B9-3A0C144FBE9B}" vid="{E983C536-3A34-46A7-9DDC-D328C8D4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081B9A87419F478FB6A971DA408ED2" ma:contentTypeVersion="10" ma:contentTypeDescription="Create a new document." ma:contentTypeScope="" ma:versionID="c28dee62a3a57eae3f85c6cbbb7211f3">
  <xsd:schema xmlns:xsd="http://www.w3.org/2001/XMLSchema" xmlns:xs="http://www.w3.org/2001/XMLSchema" xmlns:p="http://schemas.microsoft.com/office/2006/metadata/properties" xmlns:ns1="http://schemas.microsoft.com/sharepoint/v3" xmlns:ns2="cce7bea5-3d42-4738-a4a9-3278393fb519" xmlns:ns3="a2df05f4-7dbc-4a65-9287-fd8c07291ac8" targetNamespace="http://schemas.microsoft.com/office/2006/metadata/properties" ma:root="true" ma:fieldsID="f4fb893f190bd5c0a39ebaf61b3a5331" ns1:_="" ns2:_="" ns3:_="">
    <xsd:import namespace="http://schemas.microsoft.com/sharepoint/v3"/>
    <xsd:import namespace="cce7bea5-3d42-4738-a4a9-3278393fb519"/>
    <xsd:import namespace="a2df05f4-7dbc-4a65-9287-fd8c07291ac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e7bea5-3d42-4738-a4a9-3278393fb51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df05f4-7dbc-4a65-9287-fd8c07291a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750104E-4390-45C7-B9BB-52E0D2A397E3}">
  <ds:schemaRefs>
    <ds:schemaRef ds:uri="http://schemas.microsoft.com/sharepoint/v3/contenttype/forms"/>
  </ds:schemaRefs>
</ds:datastoreItem>
</file>

<file path=customXml/itemProps2.xml><?xml version="1.0" encoding="utf-8"?>
<ds:datastoreItem xmlns:ds="http://schemas.openxmlformats.org/officeDocument/2006/customXml" ds:itemID="{8B267759-56DE-4B6E-91CC-609FEE63EC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ce7bea5-3d42-4738-a4a9-3278393fb519"/>
    <ds:schemaRef ds:uri="a2df05f4-7dbc-4a65-9287-fd8c07291a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442CF2-D931-40C4-8A80-28425397E1CA}">
  <ds:schemaRefs>
    <ds:schemaRef ds:uri="http://schemas.microsoft.com/office/2006/metadata/properties"/>
    <ds:schemaRef ds:uri="http://purl.org/dc/dcmitype/"/>
    <ds:schemaRef ds:uri="http://www.w3.org/XML/1998/namespace"/>
    <ds:schemaRef ds:uri="283fcbf1-3b41-4a98-b868-ace1ce01462b"/>
    <ds:schemaRef ds:uri="f3339ed7-d8da-46eb-950a-55f39cd6fc0e"/>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HSD-External-PPT-template</Template>
  <TotalTime>92</TotalTime>
  <Words>1304</Words>
  <Application>Microsoft Office PowerPoint</Application>
  <PresentationFormat>Widescreen</PresentationFormat>
  <Paragraphs>86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Courier New</vt:lpstr>
      <vt:lpstr>Symbol</vt:lpstr>
      <vt:lpstr>Wingdings</vt:lpstr>
      <vt:lpstr>HSD_BrandTheme</vt:lpstr>
      <vt:lpstr>Advancing Racial Equity and Inclusion through Program Design </vt:lpstr>
      <vt:lpstr>Opportunities for Equity</vt:lpstr>
      <vt:lpstr>Allocation and Program Design</vt:lpstr>
      <vt:lpstr>Allocation and Program Design</vt:lpstr>
      <vt:lpstr>Allocation and Program Design</vt:lpstr>
      <vt:lpstr>Policy and Legislation</vt:lpstr>
      <vt:lpstr>Policy and Legislation</vt:lpstr>
      <vt:lpstr>Data that Informs Actions</vt:lpstr>
      <vt:lpstr>Debra Rhinehart Strategic Advisor, Human Services Department City of Seattle, 206-684-0574              Debra.Rhinehart@seattle.gov  Dan Burton Federal Grants Manager, Human Services Department City of Seattle, 206-256-5415 Dan.Burton@seattle.gov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Rhinehart, Debra</dc:creator>
  <cp:lastModifiedBy>Rhinehart, Debra</cp:lastModifiedBy>
  <cp:revision>11</cp:revision>
  <dcterms:created xsi:type="dcterms:W3CDTF">2021-06-14T20:03:13Z</dcterms:created>
  <dcterms:modified xsi:type="dcterms:W3CDTF">2021-06-14T21:35:38Z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0x010100EB081B9A87419F478FB6A971DA408ED2</vt:lpwstr>
  </property>
</Properties>
</file>